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31"/>
  </p:notesMasterIdLst>
  <p:sldIdLst>
    <p:sldId id="256" r:id="rId2"/>
    <p:sldId id="282" r:id="rId3"/>
    <p:sldId id="283" r:id="rId4"/>
    <p:sldId id="284" r:id="rId5"/>
    <p:sldId id="264" r:id="rId6"/>
    <p:sldId id="257" r:id="rId7"/>
    <p:sldId id="258" r:id="rId8"/>
    <p:sldId id="259" r:id="rId9"/>
    <p:sldId id="260" r:id="rId10"/>
    <p:sldId id="277" r:id="rId11"/>
    <p:sldId id="261" r:id="rId12"/>
    <p:sldId id="262" r:id="rId13"/>
    <p:sldId id="263" r:id="rId14"/>
    <p:sldId id="265" r:id="rId15"/>
    <p:sldId id="278" r:id="rId16"/>
    <p:sldId id="266" r:id="rId17"/>
    <p:sldId id="267" r:id="rId18"/>
    <p:sldId id="279" r:id="rId19"/>
    <p:sldId id="268" r:id="rId20"/>
    <p:sldId id="269" r:id="rId21"/>
    <p:sldId id="280" r:id="rId22"/>
    <p:sldId id="281" r:id="rId23"/>
    <p:sldId id="274" r:id="rId24"/>
    <p:sldId id="270" r:id="rId25"/>
    <p:sldId id="271" r:id="rId26"/>
    <p:sldId id="272" r:id="rId27"/>
    <p:sldId id="273" r:id="rId28"/>
    <p:sldId id="275" r:id="rId29"/>
    <p:sldId id="276"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4" d="100"/>
          <a:sy n="134" d="100"/>
        </p:scale>
        <p:origin x="-112" y="-4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6A1ED4C6-1B47-48C7-B82D-BB03A0819500}" type="datetimeFigureOut">
              <a:rPr lang="en-US"/>
              <a:pPr>
                <a:defRPr/>
              </a:pPr>
              <a:t>7/30/14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75C79926-7570-4DDF-B42C-750FFAA0DDDC}" type="slidenum">
              <a:rPr lang="en-US"/>
              <a:pPr>
                <a:defRPr/>
              </a:pPr>
              <a:t>‹#›</a:t>
            </a:fld>
            <a:endParaRPr lang="en-US"/>
          </a:p>
        </p:txBody>
      </p:sp>
    </p:spTree>
    <p:extLst>
      <p:ext uri="{BB962C8B-B14F-4D97-AF65-F5344CB8AC3E}">
        <p14:creationId xmlns:p14="http://schemas.microsoft.com/office/powerpoint/2010/main" val="226185756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78B91DA-AAE3-4627-9145-9BA5D02B514C}" type="slidenum">
              <a:rPr lang="en-US"/>
              <a:pPr fontAlgn="base">
                <a:spcBef>
                  <a:spcPct val="0"/>
                </a:spcBef>
                <a:spcAft>
                  <a:spcPct val="0"/>
                </a:spcAft>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fld id="{7737DBBB-B9EB-4FD8-93DF-74B838F52612}" type="datetimeFigureOut">
              <a:rPr lang="en-US" smtClean="0"/>
              <a:pPr>
                <a:defRPr/>
              </a:pPr>
              <a:t>7/30/14</a:t>
            </a:fld>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7C450C27-612F-4079-A4E0-28C0BA272F38}"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B4033D78-1889-4DCE-ABCD-CF1277C3E569}" type="datetimeFigureOut">
              <a:rPr lang="en-US" smtClean="0"/>
              <a:pPr>
                <a:defRPr/>
              </a:pPr>
              <a:t>7/30/14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802AF03-AE1A-468D-A3C9-A904698552B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42B38F25-D16B-4F53-8120-854A62E08539}" type="datetimeFigureOut">
              <a:rPr lang="en-US" smtClean="0"/>
              <a:pPr>
                <a:defRPr/>
              </a:pPr>
              <a:t>7/30/14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49D4016-D3AF-44CD-9CA9-9067105FB92A}"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935CD357-6888-499A-A212-288D7FE605F0}" type="datetimeFigureOut">
              <a:rPr lang="en-US" smtClean="0"/>
              <a:pPr>
                <a:defRPr/>
              </a:pPr>
              <a:t>7/30/14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41C486E-E532-4CFA-9A84-95EDED7E0A13}"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B6DC9507-99CE-452D-9E78-39A187B4A0C2}" type="datetimeFigureOut">
              <a:rPr lang="en-US" smtClean="0"/>
              <a:pPr>
                <a:defRPr/>
              </a:pPr>
              <a:t>7/30/14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D144EB9-B9F6-464F-9D1F-6F2DEC5F5BEF}"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93BD8DBC-65DB-4F6A-9A3E-BFC6E4D9A82E}" type="datetimeFigureOut">
              <a:rPr lang="en-US" smtClean="0"/>
              <a:pPr>
                <a:defRPr/>
              </a:pPr>
              <a:t>7/30/14</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E4543F2-24FD-4A1D-9E46-8D3A9C74DB34}"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6D0848DD-E02F-4B6C-A0F5-839E3C1789B8}" type="datetimeFigureOut">
              <a:rPr lang="en-US" smtClean="0"/>
              <a:pPr>
                <a:defRPr/>
              </a:pPr>
              <a:t>7/30/14</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B05F2992-1283-4441-896D-1CDBE02F1B9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5A679058-1658-4D09-A561-9EB86B7BA171}" type="datetimeFigureOut">
              <a:rPr lang="en-US" smtClean="0"/>
              <a:pPr>
                <a:defRPr/>
              </a:pPr>
              <a:t>7/30/14</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E72A4A0-6532-4658-8796-BFEE7766278B}"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13DA253-EC35-40DB-A851-A7C0AA14A62A}" type="datetimeFigureOut">
              <a:rPr lang="en-US" smtClean="0"/>
              <a:pPr>
                <a:defRPr/>
              </a:pPr>
              <a:t>7/30/14</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F0260C64-F867-4710-91F6-6CD81B440D5D}"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B94BCE11-D92D-44F3-BCD3-5AD9C82CDEAB}" type="datetimeFigureOut">
              <a:rPr lang="en-US" smtClean="0"/>
              <a:pPr>
                <a:defRPr/>
              </a:pPr>
              <a:t>7/30/14</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6A9968D-F5DC-438A-9CAC-DF9E87CB6BDF}"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5EA60B6A-0D93-43AF-8EB5-368845AC6979}" type="datetimeFigureOut">
              <a:rPr lang="en-US" smtClean="0"/>
              <a:pPr>
                <a:defRPr/>
              </a:pPr>
              <a:t>7/30/14</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defRPr/>
            </a:pPr>
            <a:fld id="{047E852B-8FBE-42D4-A304-A40E89B4878F}" type="slidenum">
              <a:rPr lang="en-US" smtClean="0"/>
              <a:pPr>
                <a:defRPr/>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FFBE74A3-3AA9-4D92-9452-F361D08256F7}" type="datetimeFigureOut">
              <a:rPr lang="en-US" smtClean="0"/>
              <a:pPr>
                <a:defRPr/>
              </a:pPr>
              <a:t>7/30/14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DD197745-06A3-4256-A258-64334A11CAFB}" type="slidenum">
              <a:rPr lang="en-US" smtClean="0"/>
              <a:pPr>
                <a:defRPr/>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solidFill>
                  <a:schemeClr val="tx1">
                    <a:alpha val="90000"/>
                  </a:schemeClr>
                </a:solidFill>
              </a:rPr>
              <a:t>The Apostrophe</a:t>
            </a:r>
            <a:endParaRPr lang="en-US" dirty="0">
              <a:solidFill>
                <a:schemeClr val="tx1">
                  <a:alpha val="90000"/>
                </a:schemeClr>
              </a:solidFill>
            </a:endParaRPr>
          </a:p>
        </p:txBody>
      </p:sp>
      <p:sp>
        <p:nvSpPr>
          <p:cNvPr id="3" name="Subtitle 2"/>
          <p:cNvSpPr>
            <a:spLocks noGrp="1"/>
          </p:cNvSpPr>
          <p:nvPr>
            <p:ph type="subTitle" idx="1"/>
          </p:nvPr>
        </p:nvSpPr>
        <p:spPr/>
        <p:txBody>
          <a:bodyPr rtlCol="0">
            <a:normAutofit fontScale="92500"/>
          </a:bodyPr>
          <a:lstStyle/>
          <a:p>
            <a:pPr fontAlgn="auto">
              <a:spcAft>
                <a:spcPts val="0"/>
              </a:spcAft>
              <a:defRPr/>
            </a:pPr>
            <a:r>
              <a:rPr lang="en-US" dirty="0" smtClean="0"/>
              <a:t>That Annoying </a:t>
            </a:r>
            <a:r>
              <a:rPr lang="en-US" dirty="0"/>
              <a:t>L</a:t>
            </a:r>
            <a:r>
              <a:rPr lang="en-US" dirty="0" smtClean="0"/>
              <a:t>ittle </a:t>
            </a:r>
            <a:r>
              <a:rPr lang="en-US" dirty="0"/>
              <a:t>M</a:t>
            </a:r>
            <a:r>
              <a:rPr lang="en-US" dirty="0" smtClean="0"/>
              <a:t>ark of Punctuation That Causes So Much Fuss and Makes People Want to Stop Writing and Jump Off a Ledge Because Nobody Knows How to Use it Correctly Even Though It Is as Clear As Day.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2500" y="381000"/>
            <a:ext cx="7239000" cy="5410200"/>
          </a:xfrm>
        </p:spPr>
        <p:txBody>
          <a:bodyPr rtlCol="0">
            <a:normAutofit/>
          </a:bodyPr>
          <a:lstStyle/>
          <a:p>
            <a:pPr fontAlgn="auto">
              <a:spcAft>
                <a:spcPts val="0"/>
              </a:spcAft>
              <a:defRPr/>
            </a:pPr>
            <a:r>
              <a:rPr lang="en-US" sz="2400" dirty="0" smtClean="0"/>
              <a:t>Dialects would be….</a:t>
            </a:r>
          </a:p>
          <a:p>
            <a:pPr lvl="1" fontAlgn="auto">
              <a:spcAft>
                <a:spcPts val="0"/>
              </a:spcAft>
              <a:defRPr/>
            </a:pPr>
            <a:r>
              <a:rPr lang="en-US" sz="2400" dirty="0" smtClean="0"/>
              <a:t>Southern English</a:t>
            </a:r>
          </a:p>
          <a:p>
            <a:pPr lvl="2" fontAlgn="auto">
              <a:spcAft>
                <a:spcPts val="0"/>
              </a:spcAft>
              <a:defRPr/>
            </a:pPr>
            <a:r>
              <a:rPr lang="en-US" sz="2200" dirty="0" err="1" smtClean="0"/>
              <a:t>Fixin</a:t>
            </a:r>
            <a:r>
              <a:rPr lang="en-US" sz="2200" dirty="0" smtClean="0"/>
              <a:t>’</a:t>
            </a:r>
          </a:p>
          <a:p>
            <a:pPr lvl="2" fontAlgn="auto">
              <a:spcAft>
                <a:spcPts val="0"/>
              </a:spcAft>
              <a:defRPr/>
            </a:pPr>
            <a:r>
              <a:rPr lang="en-US" sz="2200" dirty="0" smtClean="0"/>
              <a:t>Don’t pay him no </a:t>
            </a:r>
            <a:r>
              <a:rPr lang="en-US" sz="2200" dirty="0" err="1" smtClean="0"/>
              <a:t>nevermind</a:t>
            </a:r>
            <a:r>
              <a:rPr lang="en-US" sz="2200" dirty="0" smtClean="0"/>
              <a:t>.</a:t>
            </a:r>
          </a:p>
          <a:p>
            <a:pPr lvl="1" fontAlgn="auto">
              <a:spcAft>
                <a:spcPts val="0"/>
              </a:spcAft>
              <a:defRPr/>
            </a:pPr>
            <a:r>
              <a:rPr lang="en-US" sz="2400" dirty="0" smtClean="0"/>
              <a:t>East Coast English</a:t>
            </a:r>
          </a:p>
          <a:p>
            <a:pPr lvl="2" fontAlgn="auto">
              <a:spcAft>
                <a:spcPts val="0"/>
              </a:spcAft>
              <a:defRPr/>
            </a:pPr>
            <a:r>
              <a:rPr lang="en-US" sz="2200" dirty="0" smtClean="0"/>
              <a:t>Park the car in the yard.</a:t>
            </a:r>
          </a:p>
          <a:p>
            <a:pPr lvl="1" fontAlgn="auto">
              <a:spcAft>
                <a:spcPts val="0"/>
              </a:spcAft>
              <a:defRPr/>
            </a:pPr>
            <a:r>
              <a:rPr lang="en-US" sz="2400" dirty="0" smtClean="0"/>
              <a:t>Cajun English (Louisiana)</a:t>
            </a:r>
          </a:p>
          <a:p>
            <a:pPr lvl="2" fontAlgn="auto">
              <a:spcAft>
                <a:spcPts val="0"/>
              </a:spcAft>
              <a:defRPr/>
            </a:pPr>
            <a:r>
              <a:rPr lang="en-US" sz="2200" dirty="0" smtClean="0"/>
              <a:t>No worry, </a:t>
            </a:r>
            <a:r>
              <a:rPr lang="en-US" sz="2200" dirty="0" err="1" smtClean="0"/>
              <a:t>cher</a:t>
            </a:r>
            <a:r>
              <a:rPr lang="en-US" sz="2200" dirty="0" smtClean="0"/>
              <a:t>.  </a:t>
            </a:r>
          </a:p>
          <a:p>
            <a:pPr lvl="1" fontAlgn="auto">
              <a:spcAft>
                <a:spcPts val="0"/>
              </a:spcAft>
              <a:defRPr/>
            </a:pPr>
            <a:r>
              <a:rPr lang="en-US" sz="2400" dirty="0" smtClean="0"/>
              <a:t>Texas English</a:t>
            </a:r>
          </a:p>
          <a:p>
            <a:pPr lvl="2" fontAlgn="auto">
              <a:spcAft>
                <a:spcPts val="0"/>
              </a:spcAft>
              <a:defRPr/>
            </a:pPr>
            <a:r>
              <a:rPr lang="en-US" sz="2200" dirty="0" smtClean="0"/>
              <a:t>Hey, y’all</a:t>
            </a:r>
          </a:p>
          <a:p>
            <a:pPr fontAlgn="auto">
              <a:spcAft>
                <a:spcPts val="0"/>
              </a:spcAft>
              <a:defRPr/>
            </a:pP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diamond(in)">
                                      <p:cBhvr>
                                        <p:cTn id="7" dur="10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linds(horizontal)">
                                      <p:cBhvr>
                                        <p:cTn id="31" dur="500"/>
                                        <p:tgtEl>
                                          <p:spTgt spid="3">
                                            <p:txEl>
                                              <p:pRg st="6" end="6"/>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blinds(horizontal)">
                                      <p:cBhvr>
                                        <p:cTn id="34" dur="5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blinds(horizontal)">
                                      <p:cBhvr>
                                        <p:cTn id="39" dur="500"/>
                                        <p:tgtEl>
                                          <p:spTgt spid="3">
                                            <p:txEl>
                                              <p:pRg st="8" end="8"/>
                                            </p:txEl>
                                          </p:spTgt>
                                        </p:tgtEl>
                                      </p:cBhvr>
                                    </p:animEffect>
                                  </p:childTnLst>
                                </p:cTn>
                              </p:par>
                              <p:par>
                                <p:cTn id="40" presetID="3" presetClass="entr" presetSubtype="10" fill="hold"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blinds(horizontal)">
                                      <p:cBhvr>
                                        <p:cTn id="4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chemeClr val="tx1">
                    <a:alpha val="90000"/>
                  </a:schemeClr>
                </a:solidFill>
              </a:rPr>
              <a:t>Translate the Dialect into Standard English</a:t>
            </a:r>
            <a:endParaRPr lang="en-US" dirty="0">
              <a:solidFill>
                <a:schemeClr val="tx1">
                  <a:alpha val="90000"/>
                </a:schemeClr>
              </a:solidFill>
            </a:endParaRPr>
          </a:p>
        </p:txBody>
      </p:sp>
      <p:sp>
        <p:nvSpPr>
          <p:cNvPr id="3" name="Content Placeholder 2"/>
          <p:cNvSpPr>
            <a:spLocks noGrp="1"/>
          </p:cNvSpPr>
          <p:nvPr>
            <p:ph idx="1"/>
          </p:nvPr>
        </p:nvSpPr>
        <p:spPr/>
        <p:txBody>
          <a:bodyPr rtlCol="0">
            <a:normAutofit/>
          </a:bodyPr>
          <a:lstStyle/>
          <a:p>
            <a:pPr fontAlgn="auto">
              <a:spcAft>
                <a:spcPts val="0"/>
              </a:spcAft>
              <a:buFont typeface="Wingdings" pitchFamily="2" charset="2"/>
              <a:buNone/>
              <a:defRPr/>
            </a:pPr>
            <a:r>
              <a:rPr lang="en-US" sz="2800" dirty="0" smtClean="0"/>
              <a:t>1) </a:t>
            </a:r>
            <a:r>
              <a:rPr lang="en-US" sz="2800" dirty="0" err="1" smtClean="0"/>
              <a:t>I’se</a:t>
            </a:r>
            <a:r>
              <a:rPr lang="en-US" sz="2800" dirty="0" smtClean="0"/>
              <a:t> </a:t>
            </a:r>
            <a:r>
              <a:rPr lang="en-US" sz="2800" dirty="0" err="1" smtClean="0"/>
              <a:t>fixin</a:t>
            </a:r>
            <a:r>
              <a:rPr lang="en-US" sz="2800" dirty="0" smtClean="0"/>
              <a:t>’ to </a:t>
            </a:r>
            <a:r>
              <a:rPr lang="en-US" sz="2800" dirty="0" err="1" smtClean="0"/>
              <a:t>git</a:t>
            </a:r>
            <a:r>
              <a:rPr lang="en-US" sz="2800" dirty="0" smtClean="0"/>
              <a:t> ready </a:t>
            </a:r>
            <a:r>
              <a:rPr lang="en-US" sz="2800" dirty="0" err="1" smtClean="0"/>
              <a:t>fo</a:t>
            </a:r>
            <a:r>
              <a:rPr lang="en-US" sz="2800" dirty="0" smtClean="0"/>
              <a:t>’ </a:t>
            </a:r>
            <a:r>
              <a:rPr lang="en-US" sz="2800" dirty="0" err="1" smtClean="0"/>
              <a:t>yo</a:t>
            </a:r>
            <a:r>
              <a:rPr lang="en-US" sz="2800" dirty="0" smtClean="0"/>
              <a:t>’ dinner.</a:t>
            </a:r>
          </a:p>
          <a:p>
            <a:pPr fontAlgn="auto">
              <a:spcAft>
                <a:spcPts val="0"/>
              </a:spcAft>
              <a:buFont typeface="Wingdings" pitchFamily="2" charset="2"/>
              <a:buNone/>
              <a:defRPr/>
            </a:pPr>
            <a:r>
              <a:rPr lang="en-US" sz="2800" dirty="0" smtClean="0"/>
              <a:t>2)‘</a:t>
            </a:r>
            <a:r>
              <a:rPr lang="en-US" sz="2800" dirty="0" err="1" smtClean="0"/>
              <a:t>Geet</a:t>
            </a:r>
            <a:r>
              <a:rPr lang="en-US" sz="2800" dirty="0" smtClean="0"/>
              <a:t> yet?</a:t>
            </a:r>
          </a:p>
          <a:p>
            <a:pPr fontAlgn="auto">
              <a:spcAft>
                <a:spcPts val="0"/>
              </a:spcAft>
              <a:buFont typeface="Wingdings" pitchFamily="2" charset="2"/>
              <a:buNone/>
              <a:defRPr/>
            </a:pPr>
            <a:r>
              <a:rPr lang="en-US" sz="2800" dirty="0" smtClean="0"/>
              <a:t>3) ‘</a:t>
            </a:r>
            <a:r>
              <a:rPr lang="en-US" sz="2800" dirty="0" err="1" smtClean="0"/>
              <a:t>Yant</a:t>
            </a:r>
            <a:r>
              <a:rPr lang="en-US" sz="2800" dirty="0" smtClean="0"/>
              <a:t> to?</a:t>
            </a:r>
          </a:p>
          <a:p>
            <a:pPr fontAlgn="auto">
              <a:spcAft>
                <a:spcPts val="0"/>
              </a:spcAft>
              <a:buFont typeface="Wingdings" pitchFamily="2" charset="2"/>
              <a:buNone/>
              <a:defRPr/>
            </a:pPr>
            <a:r>
              <a:rPr lang="en-US" sz="2800" dirty="0" smtClean="0"/>
              <a:t>4) ‘</a:t>
            </a:r>
            <a:r>
              <a:rPr lang="en-US" sz="2800" dirty="0" err="1" smtClean="0"/>
              <a:t>Mungry</a:t>
            </a:r>
            <a:endParaRPr lang="en-US" sz="2800" dirty="0" smtClean="0"/>
          </a:p>
          <a:p>
            <a:pPr fontAlgn="auto">
              <a:spcAft>
                <a:spcPts val="0"/>
              </a:spcAft>
              <a:buFont typeface="Wingdings" pitchFamily="2" charset="2"/>
              <a:buNone/>
              <a:defRPr/>
            </a:pPr>
            <a:r>
              <a:rPr lang="en-US" sz="2800" dirty="0" smtClean="0"/>
              <a:t>5) ‘</a:t>
            </a:r>
            <a:r>
              <a:rPr lang="en-US" sz="2800" dirty="0" err="1" smtClean="0"/>
              <a:t>Squeat</a:t>
            </a:r>
            <a:r>
              <a:rPr lang="en-US" sz="2800" dirty="0" smtClean="0"/>
              <a:t>!</a:t>
            </a:r>
          </a:p>
          <a:p>
            <a:pPr marL="514350" indent="-514350" fontAlgn="auto">
              <a:spcAft>
                <a:spcPts val="0"/>
              </a:spcAft>
              <a:buFont typeface="Wingdings" pitchFamily="2" charset="2"/>
              <a:buAutoNum type="arabicParenR" startAt="6"/>
              <a:defRPr/>
            </a:pPr>
            <a:r>
              <a:rPr lang="en-US" sz="2800" dirty="0" smtClean="0"/>
              <a:t>Y’all </a:t>
            </a:r>
            <a:r>
              <a:rPr lang="en-US" sz="2800" dirty="0" err="1" smtClean="0"/>
              <a:t>git</a:t>
            </a:r>
            <a:r>
              <a:rPr lang="en-US" sz="2800" dirty="0" smtClean="0"/>
              <a:t> </a:t>
            </a:r>
            <a:r>
              <a:rPr lang="en-US" sz="2800" dirty="0" err="1" smtClean="0"/>
              <a:t>yerself</a:t>
            </a:r>
            <a:r>
              <a:rPr lang="en-US" sz="2800" dirty="0" smtClean="0"/>
              <a:t> home now, </a:t>
            </a:r>
            <a:r>
              <a:rPr lang="en-US" sz="2800" dirty="0" err="1" smtClean="0"/>
              <a:t>ya</a:t>
            </a:r>
            <a:r>
              <a:rPr lang="en-US" sz="2800" dirty="0" smtClean="0"/>
              <a:t>’ hear?</a:t>
            </a:r>
          </a:p>
          <a:p>
            <a:pPr marL="514350" indent="-514350" fontAlgn="auto">
              <a:spcAft>
                <a:spcPts val="0"/>
              </a:spcAft>
              <a:buFont typeface="Wingdings" pitchFamily="2" charset="2"/>
              <a:buAutoNum type="arabicParenR" startAt="6"/>
              <a:defRPr/>
            </a:pPr>
            <a:r>
              <a:rPr lang="en-US" sz="2800" dirty="0" smtClean="0"/>
              <a:t>That button </a:t>
            </a:r>
            <a:r>
              <a:rPr lang="en-US" sz="2800" dirty="0" err="1" smtClean="0"/>
              <a:t>ain't</a:t>
            </a:r>
            <a:r>
              <a:rPr lang="en-US" sz="2800" dirty="0" smtClean="0"/>
              <a:t> broke, you just </a:t>
            </a:r>
            <a:r>
              <a:rPr lang="en-US" sz="2800" dirty="0" err="1" smtClean="0"/>
              <a:t>gotta</a:t>
            </a:r>
            <a:r>
              <a:rPr lang="en-US" sz="2800" dirty="0" smtClean="0"/>
              <a:t> mash it </a:t>
            </a:r>
            <a:r>
              <a:rPr lang="en-US" sz="2800" dirty="0" err="1" smtClean="0"/>
              <a:t>twict</a:t>
            </a:r>
            <a:r>
              <a:rPr lang="en-US" sz="2800" dirty="0" smtClean="0"/>
              <a:t>.</a:t>
            </a: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solidFill>
                <a:schemeClr val="tx1">
                  <a:alpha val="90000"/>
                </a:schemeClr>
              </a:solidFill>
            </a:endParaRPr>
          </a:p>
        </p:txBody>
      </p:sp>
      <p:sp>
        <p:nvSpPr>
          <p:cNvPr id="3" name="Content Placeholder 2"/>
          <p:cNvSpPr>
            <a:spLocks noGrp="1"/>
          </p:cNvSpPr>
          <p:nvPr>
            <p:ph idx="1"/>
          </p:nvPr>
        </p:nvSpPr>
        <p:spPr>
          <a:xfrm>
            <a:off x="914400" y="1676400"/>
            <a:ext cx="7239000" cy="4343400"/>
          </a:xfrm>
        </p:spPr>
        <p:txBody>
          <a:bodyPr rtlCol="0">
            <a:normAutofit/>
          </a:bodyPr>
          <a:lstStyle/>
          <a:p>
            <a:pPr marL="457200" indent="-457200" fontAlgn="auto">
              <a:spcAft>
                <a:spcPts val="0"/>
              </a:spcAft>
              <a:buFont typeface="Wingdings" pitchFamily="2" charset="2"/>
              <a:buAutoNum type="arabicParenR"/>
              <a:defRPr/>
            </a:pPr>
            <a:r>
              <a:rPr lang="en-US" sz="2800" dirty="0" err="1" smtClean="0"/>
              <a:t>I’se</a:t>
            </a:r>
            <a:r>
              <a:rPr lang="en-US" sz="2800" dirty="0" smtClean="0"/>
              <a:t> </a:t>
            </a:r>
            <a:r>
              <a:rPr lang="en-US" sz="2800" dirty="0" err="1" smtClean="0"/>
              <a:t>fixin</a:t>
            </a:r>
            <a:r>
              <a:rPr lang="en-US" sz="2800" dirty="0" smtClean="0"/>
              <a:t>’ to </a:t>
            </a:r>
            <a:r>
              <a:rPr lang="en-US" sz="2800" dirty="0" err="1" smtClean="0"/>
              <a:t>git</a:t>
            </a:r>
            <a:r>
              <a:rPr lang="en-US" sz="2800" dirty="0" smtClean="0"/>
              <a:t> ready </a:t>
            </a:r>
            <a:r>
              <a:rPr lang="en-US" sz="2800" dirty="0" err="1" smtClean="0"/>
              <a:t>fo</a:t>
            </a:r>
            <a:r>
              <a:rPr lang="en-US" sz="2800" dirty="0" smtClean="0"/>
              <a:t>’ </a:t>
            </a:r>
            <a:r>
              <a:rPr lang="en-US" sz="2800" dirty="0" err="1" smtClean="0"/>
              <a:t>yo</a:t>
            </a:r>
            <a:r>
              <a:rPr lang="en-US" sz="2800" dirty="0" smtClean="0"/>
              <a:t>’ dinner.</a:t>
            </a:r>
          </a:p>
          <a:p>
            <a:pPr marL="457200" indent="-457200" fontAlgn="auto">
              <a:spcAft>
                <a:spcPts val="0"/>
              </a:spcAft>
              <a:buFont typeface="Wingdings" pitchFamily="2" charset="2"/>
              <a:buNone/>
              <a:defRPr/>
            </a:pPr>
            <a:r>
              <a:rPr lang="en-US" sz="2800" b="1" dirty="0" smtClean="0"/>
              <a:t>Answer</a:t>
            </a:r>
            <a:r>
              <a:rPr lang="en-US" sz="2800" dirty="0" smtClean="0"/>
              <a:t>:  I am getting ready to fix your dinner.</a:t>
            </a:r>
          </a:p>
          <a:p>
            <a:pPr fontAlgn="auto">
              <a:spcAft>
                <a:spcPts val="0"/>
              </a:spcAft>
              <a:buFont typeface="Wingdings" pitchFamily="2" charset="2"/>
              <a:buNone/>
              <a:defRPr/>
            </a:pPr>
            <a:r>
              <a:rPr lang="en-US" sz="2800" dirty="0" smtClean="0"/>
              <a:t>2)‘</a:t>
            </a:r>
            <a:r>
              <a:rPr lang="en-US" sz="2800" dirty="0" err="1" smtClean="0"/>
              <a:t>Geet</a:t>
            </a:r>
            <a:r>
              <a:rPr lang="en-US" sz="2800" dirty="0" smtClean="0"/>
              <a:t> yet?</a:t>
            </a:r>
          </a:p>
          <a:p>
            <a:pPr fontAlgn="auto">
              <a:spcAft>
                <a:spcPts val="0"/>
              </a:spcAft>
              <a:buFont typeface="Wingdings" pitchFamily="2" charset="2"/>
              <a:buNone/>
              <a:defRPr/>
            </a:pPr>
            <a:r>
              <a:rPr lang="en-US" sz="2800" b="1" dirty="0" smtClean="0"/>
              <a:t>Answer</a:t>
            </a:r>
            <a:r>
              <a:rPr lang="en-US" sz="2800" dirty="0" smtClean="0"/>
              <a:t>: Did you eat yet?</a:t>
            </a:r>
          </a:p>
          <a:p>
            <a:pPr fontAlgn="auto">
              <a:spcAft>
                <a:spcPts val="0"/>
              </a:spcAft>
              <a:buFont typeface="Wingdings" pitchFamily="2" charset="2"/>
              <a:buNone/>
              <a:defRPr/>
            </a:pPr>
            <a:r>
              <a:rPr lang="en-US" sz="2800" dirty="0" smtClean="0"/>
              <a:t>3) ‘</a:t>
            </a:r>
            <a:r>
              <a:rPr lang="en-US" sz="2800" dirty="0" err="1" smtClean="0"/>
              <a:t>Yant</a:t>
            </a:r>
            <a:r>
              <a:rPr lang="en-US" sz="2800" dirty="0" smtClean="0"/>
              <a:t> to?</a:t>
            </a:r>
          </a:p>
          <a:p>
            <a:pPr fontAlgn="auto">
              <a:spcAft>
                <a:spcPts val="0"/>
              </a:spcAft>
              <a:buFont typeface="Wingdings" pitchFamily="2" charset="2"/>
              <a:buNone/>
              <a:defRPr/>
            </a:pPr>
            <a:r>
              <a:rPr lang="en-US" sz="2800" b="1" dirty="0" smtClean="0"/>
              <a:t>Answer</a:t>
            </a:r>
            <a:r>
              <a:rPr lang="en-US" sz="2800" dirty="0" smtClean="0"/>
              <a:t>: Do you want to?</a:t>
            </a:r>
          </a:p>
          <a:p>
            <a:pPr fontAlgn="auto">
              <a:spcAft>
                <a:spcPts val="0"/>
              </a:spcAft>
              <a:buFont typeface="Wingdings" pitchFamily="2" charset="2"/>
              <a:buNone/>
              <a:defRPr/>
            </a:pPr>
            <a:endParaRPr lang="en-US" sz="2800" dirty="0" smtClean="0"/>
          </a:p>
          <a:p>
            <a:pPr fontAlgn="auto">
              <a:spcAft>
                <a:spcPts val="0"/>
              </a:spcAft>
              <a:defRPr/>
            </a:pP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blinds(horizontal)">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solidFill>
                <a:schemeClr val="tx1">
                  <a:alpha val="90000"/>
                </a:schemeClr>
              </a:solidFill>
            </a:endParaRPr>
          </a:p>
        </p:txBody>
      </p:sp>
      <p:sp>
        <p:nvSpPr>
          <p:cNvPr id="3" name="Content Placeholder 2"/>
          <p:cNvSpPr>
            <a:spLocks noGrp="1"/>
          </p:cNvSpPr>
          <p:nvPr>
            <p:ph idx="1"/>
          </p:nvPr>
        </p:nvSpPr>
        <p:spPr>
          <a:xfrm>
            <a:off x="914400" y="1828800"/>
            <a:ext cx="7239000" cy="3733800"/>
          </a:xfrm>
        </p:spPr>
        <p:txBody>
          <a:bodyPr rtlCol="0">
            <a:noAutofit/>
          </a:bodyPr>
          <a:lstStyle/>
          <a:p>
            <a:pPr fontAlgn="auto">
              <a:spcAft>
                <a:spcPts val="0"/>
              </a:spcAft>
              <a:buFont typeface="Wingdings" pitchFamily="2" charset="2"/>
              <a:buNone/>
              <a:defRPr/>
            </a:pPr>
            <a:r>
              <a:rPr lang="en-US" sz="2800" dirty="0" smtClean="0"/>
              <a:t>4) ‘</a:t>
            </a:r>
            <a:r>
              <a:rPr lang="en-US" sz="2800" dirty="0" err="1" smtClean="0"/>
              <a:t>Mungry</a:t>
            </a:r>
            <a:endParaRPr lang="en-US" sz="2800" dirty="0" smtClean="0"/>
          </a:p>
          <a:p>
            <a:pPr fontAlgn="auto">
              <a:spcAft>
                <a:spcPts val="0"/>
              </a:spcAft>
              <a:buFont typeface="Wingdings" pitchFamily="2" charset="2"/>
              <a:buNone/>
              <a:defRPr/>
            </a:pPr>
            <a:r>
              <a:rPr lang="en-US" sz="2800" b="1" dirty="0" smtClean="0"/>
              <a:t>Answer</a:t>
            </a:r>
            <a:r>
              <a:rPr lang="en-US" sz="2800" dirty="0" smtClean="0"/>
              <a:t>: I am hungry</a:t>
            </a:r>
          </a:p>
          <a:p>
            <a:pPr fontAlgn="auto">
              <a:spcAft>
                <a:spcPts val="0"/>
              </a:spcAft>
              <a:buFont typeface="Wingdings" pitchFamily="2" charset="2"/>
              <a:buNone/>
              <a:defRPr/>
            </a:pPr>
            <a:r>
              <a:rPr lang="en-US" sz="2800" dirty="0" smtClean="0"/>
              <a:t>5) ‘</a:t>
            </a:r>
            <a:r>
              <a:rPr lang="en-US" sz="2800" dirty="0" err="1" smtClean="0"/>
              <a:t>Squeat</a:t>
            </a:r>
            <a:r>
              <a:rPr lang="en-US" sz="2800" dirty="0" smtClean="0"/>
              <a:t>!</a:t>
            </a:r>
          </a:p>
          <a:p>
            <a:pPr fontAlgn="auto">
              <a:spcAft>
                <a:spcPts val="0"/>
              </a:spcAft>
              <a:buFont typeface="Wingdings" pitchFamily="2" charset="2"/>
              <a:buNone/>
              <a:defRPr/>
            </a:pPr>
            <a:r>
              <a:rPr lang="en-US" sz="2800" b="1" dirty="0" smtClean="0"/>
              <a:t>Answer</a:t>
            </a:r>
            <a:r>
              <a:rPr lang="en-US" sz="2800" dirty="0" smtClean="0"/>
              <a:t>: Let’s go eat!</a:t>
            </a:r>
          </a:p>
          <a:p>
            <a:pPr marL="514350" indent="-514350" fontAlgn="auto">
              <a:spcAft>
                <a:spcPts val="0"/>
              </a:spcAft>
              <a:buFont typeface="Wingdings" pitchFamily="2" charset="2"/>
              <a:buAutoNum type="arabicParenR" startAt="6"/>
              <a:defRPr/>
            </a:pPr>
            <a:r>
              <a:rPr lang="en-US" sz="2800" dirty="0" smtClean="0"/>
              <a:t>Y’all </a:t>
            </a:r>
            <a:r>
              <a:rPr lang="en-US" sz="2800" dirty="0" err="1" smtClean="0"/>
              <a:t>git</a:t>
            </a:r>
            <a:r>
              <a:rPr lang="en-US" sz="2800" dirty="0" smtClean="0"/>
              <a:t> </a:t>
            </a:r>
            <a:r>
              <a:rPr lang="en-US" sz="2800" dirty="0" err="1" smtClean="0"/>
              <a:t>yerself</a:t>
            </a:r>
            <a:r>
              <a:rPr lang="en-US" sz="2800" dirty="0" smtClean="0"/>
              <a:t> home now, </a:t>
            </a:r>
            <a:r>
              <a:rPr lang="en-US" sz="2800" dirty="0" err="1" smtClean="0"/>
              <a:t>ya</a:t>
            </a:r>
            <a:r>
              <a:rPr lang="en-US" sz="2800" dirty="0" smtClean="0"/>
              <a:t>’ hear?</a:t>
            </a:r>
          </a:p>
          <a:p>
            <a:pPr marL="514350" indent="-514350" fontAlgn="auto">
              <a:spcAft>
                <a:spcPts val="0"/>
              </a:spcAft>
              <a:buFont typeface="Wingdings" pitchFamily="2" charset="2"/>
              <a:buNone/>
              <a:defRPr/>
            </a:pPr>
            <a:r>
              <a:rPr lang="en-US" sz="2800" b="1" dirty="0" smtClean="0"/>
              <a:t>Answer</a:t>
            </a:r>
            <a:r>
              <a:rPr lang="en-US" sz="2800" dirty="0" smtClean="0"/>
              <a:t>:  Please get yourselves home now.  Do you understand me?</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blinds(horizontal)">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solidFill>
                <a:schemeClr val="tx1">
                  <a:alpha val="90000"/>
                </a:schemeClr>
              </a:solidFill>
            </a:endParaRPr>
          </a:p>
        </p:txBody>
      </p:sp>
      <p:sp>
        <p:nvSpPr>
          <p:cNvPr id="3" name="Content Placeholder 2"/>
          <p:cNvSpPr>
            <a:spLocks noGrp="1"/>
          </p:cNvSpPr>
          <p:nvPr>
            <p:ph idx="1"/>
          </p:nvPr>
        </p:nvSpPr>
        <p:spPr>
          <a:xfrm>
            <a:off x="990600" y="2057400"/>
            <a:ext cx="7239000" cy="3733800"/>
          </a:xfrm>
        </p:spPr>
        <p:txBody>
          <a:bodyPr/>
          <a:lstStyle/>
          <a:p>
            <a:pPr>
              <a:buFont typeface="Wingdings" pitchFamily="2" charset="2"/>
              <a:buNone/>
            </a:pPr>
            <a:r>
              <a:rPr lang="en-US" sz="2800" smtClean="0"/>
              <a:t>7) That button ain't broke, you just gotta mash it twict.</a:t>
            </a:r>
          </a:p>
          <a:p>
            <a:pPr>
              <a:buFont typeface="Wingdings" pitchFamily="2" charset="2"/>
              <a:buNone/>
            </a:pPr>
            <a:r>
              <a:rPr lang="en-US" sz="2800" b="1" smtClean="0"/>
              <a:t>Answer</a:t>
            </a:r>
            <a:r>
              <a:rPr lang="en-US" sz="2800" smtClean="0"/>
              <a:t>:  That button isn’t broken.  You may just have to press it twice</a:t>
            </a:r>
          </a:p>
          <a:p>
            <a:pPr>
              <a:buFont typeface="Wingdings" pitchFamily="2" charset="2"/>
              <a:buNone/>
            </a:pPr>
            <a:endParaRPr lang="en-US" smtClean="0"/>
          </a:p>
          <a:p>
            <a:pPr>
              <a:buFont typeface="Wingdings" pitchFamily="2" charset="2"/>
              <a:buNone/>
            </a:pPr>
            <a:r>
              <a:rPr lang="en-US" sz="2800" b="1" smtClean="0"/>
              <a:t>Note</a:t>
            </a:r>
            <a:r>
              <a:rPr lang="en-US" sz="2800" smtClean="0"/>
              <a:t>:  In the South, people do not press or push buttons, they </a:t>
            </a:r>
            <a:r>
              <a:rPr lang="en-US" sz="2800" b="1" smtClean="0"/>
              <a:t>mash</a:t>
            </a:r>
            <a:r>
              <a:rPr lang="en-US" sz="2800" smtClean="0"/>
              <a:t> them.</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alpha val="90000"/>
                  </a:schemeClr>
                </a:solidFill>
              </a:rPr>
              <a:t>Note!!!</a:t>
            </a:r>
            <a:endParaRPr lang="en-US" dirty="0">
              <a:solidFill>
                <a:schemeClr val="tx1">
                  <a:alpha val="90000"/>
                </a:schemeClr>
              </a:solidFill>
            </a:endParaRPr>
          </a:p>
        </p:txBody>
      </p:sp>
      <p:sp>
        <p:nvSpPr>
          <p:cNvPr id="26626" name="Content Placeholder 2"/>
          <p:cNvSpPr>
            <a:spLocks noGrp="1"/>
          </p:cNvSpPr>
          <p:nvPr>
            <p:ph idx="1"/>
          </p:nvPr>
        </p:nvSpPr>
        <p:spPr/>
        <p:txBody>
          <a:bodyPr/>
          <a:lstStyle/>
          <a:p>
            <a:r>
              <a:rPr lang="en-US" sz="2400" smtClean="0"/>
              <a:t>Many times, dialect is NOT as noticeable as these examples.</a:t>
            </a:r>
          </a:p>
          <a:p>
            <a:r>
              <a:rPr lang="en-US" sz="2400" smtClean="0"/>
              <a:t>Sometimes it is a subtle as “clipping” the ends of words</a:t>
            </a:r>
          </a:p>
          <a:p>
            <a:pPr lvl="1"/>
            <a:r>
              <a:rPr lang="en-US" sz="2400" smtClean="0"/>
              <a:t>Going = goin’</a:t>
            </a:r>
          </a:p>
          <a:p>
            <a:pPr lvl="1"/>
            <a:r>
              <a:rPr lang="en-US" sz="2400" smtClean="0"/>
              <a:t>Getting = getting‘’</a:t>
            </a:r>
          </a:p>
          <a:p>
            <a:pPr lvl="1"/>
            <a:r>
              <a:rPr lang="en-US" sz="2400" smtClean="0"/>
              <a:t>Sir = Suh</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a:solidFill>
                  <a:schemeClr val="tx1">
                    <a:alpha val="90000"/>
                  </a:schemeClr>
                </a:solidFill>
              </a:rPr>
              <a:t>2</a:t>
            </a:r>
            <a:r>
              <a:rPr lang="en-US" dirty="0" smtClean="0">
                <a:solidFill>
                  <a:schemeClr val="tx1">
                    <a:alpha val="90000"/>
                  </a:schemeClr>
                </a:solidFill>
              </a:rPr>
              <a:t>) </a:t>
            </a:r>
            <a:r>
              <a:rPr lang="en-US" dirty="0" smtClean="0">
                <a:solidFill>
                  <a:schemeClr val="tx1">
                    <a:alpha val="90000"/>
                  </a:schemeClr>
                </a:solidFill>
              </a:rPr>
              <a:t>To Make Nouns Possessive</a:t>
            </a:r>
            <a:endParaRPr lang="en-US" dirty="0">
              <a:solidFill>
                <a:schemeClr val="tx1">
                  <a:alpha val="90000"/>
                </a:schemeClr>
              </a:solidFill>
            </a:endParaRPr>
          </a:p>
        </p:txBody>
      </p:sp>
      <p:sp>
        <p:nvSpPr>
          <p:cNvPr id="27650" name="Content Placeholder 2"/>
          <p:cNvSpPr>
            <a:spLocks noGrp="1"/>
          </p:cNvSpPr>
          <p:nvPr>
            <p:ph idx="1"/>
          </p:nvPr>
        </p:nvSpPr>
        <p:spPr/>
        <p:txBody>
          <a:bodyPr/>
          <a:lstStyle/>
          <a:p>
            <a:r>
              <a:rPr lang="en-US" sz="2800" smtClean="0"/>
              <a:t>Singular noun that own something</a:t>
            </a:r>
          </a:p>
          <a:p>
            <a:endParaRPr lang="en-US" sz="2800" smtClean="0"/>
          </a:p>
          <a:p>
            <a:r>
              <a:rPr lang="en-US" sz="2800" smtClean="0"/>
              <a:t>The boy’s hat</a:t>
            </a:r>
          </a:p>
          <a:p>
            <a:pPr lvl="1"/>
            <a:r>
              <a:rPr lang="en-US" sz="2600" smtClean="0"/>
              <a:t>One boy owns a hat</a:t>
            </a:r>
          </a:p>
          <a:p>
            <a:r>
              <a:rPr lang="en-US" sz="2800" smtClean="0"/>
              <a:t>The Tour de France’s winner</a:t>
            </a:r>
          </a:p>
          <a:p>
            <a:pPr lvl="1"/>
            <a:r>
              <a:rPr lang="en-US" sz="2600" smtClean="0"/>
              <a:t>One winner of the Tour de France</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alpha val="90000"/>
                  </a:schemeClr>
                </a:solidFill>
              </a:rPr>
              <a:t>Singular Possessive</a:t>
            </a:r>
            <a:endParaRPr lang="en-US" dirty="0">
              <a:solidFill>
                <a:schemeClr val="tx1">
                  <a:alpha val="90000"/>
                </a:schemeClr>
              </a:solidFill>
            </a:endParaRPr>
          </a:p>
        </p:txBody>
      </p:sp>
      <p:sp>
        <p:nvSpPr>
          <p:cNvPr id="28674" name="Content Placeholder 2"/>
          <p:cNvSpPr>
            <a:spLocks noGrp="1"/>
          </p:cNvSpPr>
          <p:nvPr>
            <p:ph idx="1"/>
          </p:nvPr>
        </p:nvSpPr>
        <p:spPr/>
        <p:txBody>
          <a:bodyPr/>
          <a:lstStyle/>
          <a:p>
            <a:r>
              <a:rPr lang="en-US" sz="2800" smtClean="0"/>
              <a:t>Take the singular noun and add an ‘s</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Exception!!</a:t>
            </a:r>
            <a:endParaRPr lang="en-US" dirty="0"/>
          </a:p>
        </p:txBody>
      </p:sp>
      <p:sp>
        <p:nvSpPr>
          <p:cNvPr id="3" name="Content Placeholder 2"/>
          <p:cNvSpPr>
            <a:spLocks noGrp="1"/>
          </p:cNvSpPr>
          <p:nvPr>
            <p:ph idx="1"/>
          </p:nvPr>
        </p:nvSpPr>
        <p:spPr/>
        <p:txBody>
          <a:bodyPr>
            <a:normAutofit lnSpcReduction="10000"/>
          </a:bodyPr>
          <a:lstStyle/>
          <a:p>
            <a:r>
              <a:rPr lang="en-US" dirty="0" smtClean="0"/>
              <a:t>It’s </a:t>
            </a:r>
            <a:r>
              <a:rPr lang="en-US" dirty="0" err="1" smtClean="0"/>
              <a:t>vs</a:t>
            </a:r>
            <a:r>
              <a:rPr lang="en-US" dirty="0" smtClean="0"/>
              <a:t> its</a:t>
            </a:r>
          </a:p>
          <a:p>
            <a:endParaRPr lang="en-US" dirty="0" smtClean="0"/>
          </a:p>
          <a:p>
            <a:r>
              <a:rPr lang="en-US" dirty="0" smtClean="0"/>
              <a:t>If a singular item is an IT, to make it possessive, we write …..</a:t>
            </a:r>
          </a:p>
          <a:p>
            <a:endParaRPr lang="en-US" dirty="0" smtClean="0"/>
          </a:p>
          <a:p>
            <a:pPr lvl="1"/>
            <a:r>
              <a:rPr lang="en-US" sz="4000" dirty="0" smtClean="0">
                <a:solidFill>
                  <a:srgbClr val="FF0000"/>
                </a:solidFill>
              </a:rPr>
              <a:t>Its</a:t>
            </a:r>
          </a:p>
          <a:p>
            <a:pPr lvl="1"/>
            <a:endParaRPr lang="en-US" dirty="0" smtClean="0"/>
          </a:p>
          <a:p>
            <a:r>
              <a:rPr lang="en-US" dirty="0" smtClean="0"/>
              <a:t>The rule seems to imply that you write IT’S (since ONE it owns something and it is singular)</a:t>
            </a:r>
          </a:p>
          <a:p>
            <a:pPr lvl="1"/>
            <a:r>
              <a:rPr lang="en-US" dirty="0" smtClean="0"/>
              <a:t>This is incorrect!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alpha val="90000"/>
                  </a:schemeClr>
                </a:solidFill>
              </a:rPr>
              <a:t>Possessive Plural Nouns </a:t>
            </a:r>
            <a:endParaRPr lang="en-US" dirty="0">
              <a:solidFill>
                <a:schemeClr val="tx1">
                  <a:alpha val="90000"/>
                </a:schemeClr>
              </a:solidFill>
            </a:endParaRP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Make the noun plural and then add one of two constructions:</a:t>
            </a:r>
          </a:p>
          <a:p>
            <a:pPr fontAlgn="auto">
              <a:spcAft>
                <a:spcPts val="0"/>
              </a:spcAft>
              <a:defRPr/>
            </a:pPr>
            <a:endParaRPr lang="en-US" dirty="0" smtClean="0"/>
          </a:p>
          <a:p>
            <a:pPr marL="457200" indent="-457200" fontAlgn="auto">
              <a:spcAft>
                <a:spcPts val="0"/>
              </a:spcAft>
              <a:buFont typeface="Wingdings" pitchFamily="2" charset="2"/>
              <a:buAutoNum type="arabicParenR"/>
              <a:defRPr/>
            </a:pPr>
            <a:r>
              <a:rPr lang="en-US" dirty="0" smtClean="0"/>
              <a:t>If the plural form ends in an s = add just the ‘</a:t>
            </a:r>
          </a:p>
          <a:p>
            <a:pPr marL="857250" lvl="1" indent="-457200" fontAlgn="auto">
              <a:spcAft>
                <a:spcPts val="0"/>
              </a:spcAft>
              <a:buFont typeface="Wingdings" pitchFamily="2" charset="2"/>
              <a:buAutoNum type="alphaLcParenR"/>
              <a:defRPr/>
            </a:pPr>
            <a:r>
              <a:rPr lang="en-US" dirty="0" smtClean="0"/>
              <a:t>Boys’ hats</a:t>
            </a:r>
          </a:p>
          <a:p>
            <a:pPr marL="857250" lvl="1" indent="-457200" fontAlgn="auto">
              <a:spcAft>
                <a:spcPts val="0"/>
              </a:spcAft>
              <a:buFont typeface="Wingdings" pitchFamily="2" charset="2"/>
              <a:buAutoNum type="alphaLcParenR"/>
              <a:defRPr/>
            </a:pPr>
            <a:r>
              <a:rPr lang="en-US" dirty="0" smtClean="0"/>
              <a:t>Girls’ pants</a:t>
            </a:r>
          </a:p>
          <a:p>
            <a:pPr marL="457200" indent="-457200" fontAlgn="auto">
              <a:spcAft>
                <a:spcPts val="0"/>
              </a:spcAft>
              <a:buFont typeface="Wingdings" pitchFamily="2" charset="2"/>
              <a:buAutoNum type="arabicParenR"/>
              <a:defRPr/>
            </a:pPr>
            <a:r>
              <a:rPr lang="en-US" dirty="0" smtClean="0"/>
              <a:t>If the plural does NOT end in an s = add the ‘s</a:t>
            </a:r>
          </a:p>
          <a:p>
            <a:pPr marL="457200" indent="-457200" fontAlgn="auto">
              <a:spcAft>
                <a:spcPts val="0"/>
              </a:spcAft>
              <a:buFont typeface="Wingdings" pitchFamily="2" charset="2"/>
              <a:buNone/>
              <a:defRPr/>
            </a:pPr>
            <a:r>
              <a:rPr lang="en-US" dirty="0" smtClean="0"/>
              <a:t>	a) children’s books</a:t>
            </a:r>
          </a:p>
          <a:p>
            <a:pPr marL="457200" indent="-457200" fontAlgn="auto">
              <a:spcAft>
                <a:spcPts val="0"/>
              </a:spcAft>
              <a:buFont typeface="Wingdings" pitchFamily="2" charset="2"/>
              <a:buNone/>
              <a:defRPr/>
            </a:pPr>
            <a:r>
              <a:rPr lang="en-US" dirty="0" smtClean="0"/>
              <a:t>	b) women’s flowers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3" name="Content Placeholder 2"/>
          <p:cNvSpPr>
            <a:spLocks noGrp="1"/>
          </p:cNvSpPr>
          <p:nvPr>
            <p:ph idx="1"/>
          </p:nvPr>
        </p:nvSpPr>
        <p:spPr/>
        <p:txBody>
          <a:bodyPr/>
          <a:lstStyle/>
          <a:p>
            <a:r>
              <a:rPr lang="en-US" dirty="0" smtClean="0"/>
              <a:t>The “flying comma” used in two important grammatical structures</a:t>
            </a:r>
          </a:p>
          <a:p>
            <a:endParaRPr lang="en-US" dirty="0"/>
          </a:p>
          <a:p>
            <a:pPr marL="0" indent="0">
              <a:buNone/>
            </a:pPr>
            <a:r>
              <a:rPr lang="en-US" dirty="0" smtClean="0"/>
              <a:t>1) To show contractions</a:t>
            </a:r>
          </a:p>
          <a:p>
            <a:pPr marL="0" indent="0">
              <a:buNone/>
            </a:pPr>
            <a:r>
              <a:rPr lang="en-US" dirty="0" smtClean="0"/>
              <a:t>2) To show possession (ownership) in nouns.</a:t>
            </a:r>
          </a:p>
          <a:p>
            <a:endParaRPr lang="en-US" dirty="0"/>
          </a:p>
          <a:p>
            <a:endParaRPr lang="en-US" dirty="0"/>
          </a:p>
        </p:txBody>
      </p:sp>
    </p:spTree>
    <p:extLst>
      <p:ext uri="{BB962C8B-B14F-4D97-AF65-F5344CB8AC3E}">
        <p14:creationId xmlns:p14="http://schemas.microsoft.com/office/powerpoint/2010/main" val="23800739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alpha val="90000"/>
                  </a:schemeClr>
                </a:solidFill>
              </a:rPr>
              <a:t>Time or Quantity</a:t>
            </a:r>
            <a:endParaRPr lang="en-US" dirty="0">
              <a:solidFill>
                <a:schemeClr val="tx1">
                  <a:alpha val="90000"/>
                </a:schemeClr>
              </a:solidFill>
            </a:endParaRP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While not truly “possessive,” it might help to think about it in this manner:</a:t>
            </a:r>
          </a:p>
          <a:p>
            <a:pPr fontAlgn="auto">
              <a:spcAft>
                <a:spcPts val="0"/>
              </a:spcAft>
              <a:defRPr/>
            </a:pPr>
            <a:endParaRPr lang="en-US" dirty="0" smtClean="0"/>
          </a:p>
          <a:p>
            <a:pPr fontAlgn="auto">
              <a:spcAft>
                <a:spcPts val="0"/>
              </a:spcAft>
              <a:buFont typeface="Wingdings" pitchFamily="2" charset="2"/>
              <a:buNone/>
              <a:defRPr/>
            </a:pPr>
            <a:r>
              <a:rPr lang="en-US" dirty="0" smtClean="0"/>
              <a:t>1) Two weeks’ time</a:t>
            </a:r>
          </a:p>
          <a:p>
            <a:pPr lvl="1" fontAlgn="auto">
              <a:spcAft>
                <a:spcPts val="0"/>
              </a:spcAft>
              <a:defRPr/>
            </a:pPr>
            <a:r>
              <a:rPr lang="en-US" dirty="0" smtClean="0"/>
              <a:t>I will give you my project within two weeks’ time</a:t>
            </a:r>
          </a:p>
          <a:p>
            <a:pPr lvl="1" fontAlgn="auto">
              <a:spcAft>
                <a:spcPts val="0"/>
              </a:spcAft>
              <a:defRPr/>
            </a:pPr>
            <a:r>
              <a:rPr lang="en-US" dirty="0" smtClean="0"/>
              <a:t>(As if the weeks own the time)</a:t>
            </a:r>
          </a:p>
          <a:p>
            <a:pPr fontAlgn="auto">
              <a:spcAft>
                <a:spcPts val="0"/>
              </a:spcAft>
              <a:buFont typeface="Wingdings" pitchFamily="2" charset="2"/>
              <a:buNone/>
              <a:defRPr/>
            </a:pPr>
            <a:r>
              <a:rPr lang="en-US" dirty="0" smtClean="0"/>
              <a:t>2)  Give me four yards’ worth of fabric.</a:t>
            </a:r>
          </a:p>
          <a:p>
            <a:pPr lvl="1" fontAlgn="auto">
              <a:spcAft>
                <a:spcPts val="0"/>
              </a:spcAft>
              <a:defRPr/>
            </a:pPr>
            <a:r>
              <a:rPr lang="en-US" dirty="0" smtClean="0"/>
              <a:t>The yards “own” the fabric.</a:t>
            </a:r>
          </a:p>
          <a:p>
            <a:pPr marL="457200" indent="-457200" fontAlgn="auto">
              <a:spcAft>
                <a:spcPts val="0"/>
              </a:spcAft>
              <a:buFont typeface="Wingdings" pitchFamily="2" charset="2"/>
              <a:buNone/>
              <a:defRPr/>
            </a:pPr>
            <a:r>
              <a:rPr lang="en-US" dirty="0" smtClean="0"/>
              <a:t>	</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Cases</a:t>
            </a:r>
            <a:endParaRPr lang="en-US" dirty="0"/>
          </a:p>
        </p:txBody>
      </p:sp>
      <p:sp>
        <p:nvSpPr>
          <p:cNvPr id="3" name="Content Placeholder 2"/>
          <p:cNvSpPr>
            <a:spLocks noGrp="1"/>
          </p:cNvSpPr>
          <p:nvPr>
            <p:ph idx="1"/>
          </p:nvPr>
        </p:nvSpPr>
        <p:spPr/>
        <p:txBody>
          <a:bodyPr/>
          <a:lstStyle/>
          <a:p>
            <a:r>
              <a:rPr lang="en-US" dirty="0" smtClean="0"/>
              <a:t>Brother-in-law owns a dog</a:t>
            </a:r>
          </a:p>
          <a:p>
            <a:pPr lvl="1"/>
            <a:r>
              <a:rPr lang="en-US" dirty="0" smtClean="0"/>
              <a:t>Brother-in-</a:t>
            </a:r>
            <a:r>
              <a:rPr lang="en-US" b="1" dirty="0" smtClean="0"/>
              <a:t>law’s</a:t>
            </a:r>
            <a:r>
              <a:rPr lang="en-US" dirty="0" smtClean="0"/>
              <a:t> dog</a:t>
            </a:r>
          </a:p>
          <a:p>
            <a:pPr lvl="1"/>
            <a:endParaRPr lang="en-US" dirty="0"/>
          </a:p>
          <a:p>
            <a:r>
              <a:rPr lang="en-US" dirty="0" smtClean="0"/>
              <a:t>MANY brothers-in-law have dogs</a:t>
            </a:r>
          </a:p>
          <a:p>
            <a:pPr lvl="1"/>
            <a:r>
              <a:rPr lang="en-US" b="1" dirty="0" smtClean="0"/>
              <a:t>Brothers</a:t>
            </a:r>
            <a:r>
              <a:rPr lang="en-US" dirty="0" smtClean="0"/>
              <a:t>-in-</a:t>
            </a:r>
            <a:r>
              <a:rPr lang="en-US" b="1" dirty="0" smtClean="0"/>
              <a:t>law’s</a:t>
            </a:r>
            <a:r>
              <a:rPr lang="en-US" dirty="0" smtClean="0"/>
              <a:t> dog</a:t>
            </a:r>
            <a:endParaRPr lang="en-US" dirty="0"/>
          </a:p>
        </p:txBody>
      </p:sp>
    </p:spTree>
    <p:extLst>
      <p:ext uri="{BB962C8B-B14F-4D97-AF65-F5344CB8AC3E}">
        <p14:creationId xmlns:p14="http://schemas.microsoft.com/office/powerpoint/2010/main" val="3236499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Special Cases</a:t>
            </a:r>
            <a:endParaRPr lang="en-US" dirty="0"/>
          </a:p>
        </p:txBody>
      </p:sp>
      <p:sp>
        <p:nvSpPr>
          <p:cNvPr id="3" name="Content Placeholder 2"/>
          <p:cNvSpPr>
            <a:spLocks noGrp="1"/>
          </p:cNvSpPr>
          <p:nvPr>
            <p:ph idx="1"/>
          </p:nvPr>
        </p:nvSpPr>
        <p:spPr/>
        <p:txBody>
          <a:bodyPr/>
          <a:lstStyle/>
          <a:p>
            <a:r>
              <a:rPr lang="en-US" dirty="0" smtClean="0"/>
              <a:t>One car owned by two people</a:t>
            </a:r>
          </a:p>
          <a:p>
            <a:pPr lvl="1"/>
            <a:r>
              <a:rPr lang="en-US" dirty="0" smtClean="0"/>
              <a:t>Tom and Jean’s car</a:t>
            </a:r>
          </a:p>
          <a:p>
            <a:pPr lvl="1"/>
            <a:endParaRPr lang="en-US" dirty="0"/>
          </a:p>
          <a:p>
            <a:r>
              <a:rPr lang="en-US" dirty="0" smtClean="0"/>
              <a:t>Two cars owned by two different people</a:t>
            </a:r>
          </a:p>
          <a:p>
            <a:pPr lvl="1"/>
            <a:r>
              <a:rPr lang="en-US" dirty="0" smtClean="0"/>
              <a:t>Tom’s and </a:t>
            </a:r>
            <a:r>
              <a:rPr lang="en-US" smtClean="0"/>
              <a:t>Jean’s cars</a:t>
            </a:r>
            <a:endParaRPr lang="en-US"/>
          </a:p>
        </p:txBody>
      </p:sp>
    </p:spTree>
    <p:extLst>
      <p:ext uri="{BB962C8B-B14F-4D97-AF65-F5344CB8AC3E}">
        <p14:creationId xmlns:p14="http://schemas.microsoft.com/office/powerpoint/2010/main" val="4012597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alpha val="90000"/>
                  </a:schemeClr>
                </a:solidFill>
              </a:rPr>
              <a:t>Never…Never…Never…</a:t>
            </a:r>
            <a:endParaRPr lang="en-US" dirty="0">
              <a:solidFill>
                <a:schemeClr val="tx1">
                  <a:alpha val="90000"/>
                </a:schemeClr>
              </a:solidFill>
            </a:endParaRPr>
          </a:p>
        </p:txBody>
      </p:sp>
      <p:sp>
        <p:nvSpPr>
          <p:cNvPr id="3" name="Content Placeholder 2"/>
          <p:cNvSpPr>
            <a:spLocks noGrp="1"/>
          </p:cNvSpPr>
          <p:nvPr>
            <p:ph idx="1"/>
          </p:nvPr>
        </p:nvSpPr>
        <p:spPr/>
        <p:txBody>
          <a:bodyPr rtlCol="0">
            <a:normAutofit/>
          </a:bodyPr>
          <a:lstStyle/>
          <a:p>
            <a:pPr fontAlgn="auto">
              <a:spcAft>
                <a:spcPts val="0"/>
              </a:spcAft>
              <a:buFont typeface="Wingdings" pitchFamily="2" charset="2"/>
              <a:buNone/>
              <a:defRPr/>
            </a:pPr>
            <a:r>
              <a:rPr lang="en-US" sz="2800" dirty="0" smtClean="0"/>
              <a:t>NEVER use the apostrophe to make a word plural!!</a:t>
            </a:r>
          </a:p>
          <a:p>
            <a:pPr fontAlgn="auto">
              <a:spcAft>
                <a:spcPts val="0"/>
              </a:spcAft>
              <a:buFont typeface="Wingdings" pitchFamily="2" charset="2"/>
              <a:buNone/>
              <a:defRPr/>
            </a:pPr>
            <a:endParaRPr lang="en-US" sz="2800" dirty="0" smtClean="0"/>
          </a:p>
          <a:p>
            <a:pPr fontAlgn="auto">
              <a:spcAft>
                <a:spcPts val="0"/>
              </a:spcAft>
              <a:buFont typeface="Wingdings" pitchFamily="2" charset="2"/>
              <a:buNone/>
              <a:defRPr/>
            </a:pPr>
            <a:r>
              <a:rPr lang="en-US" sz="2800" dirty="0" smtClean="0"/>
              <a:t>That is the </a:t>
            </a:r>
            <a:r>
              <a:rPr lang="en-US" sz="2800" b="1" dirty="0" smtClean="0"/>
              <a:t>most</a:t>
            </a:r>
            <a:r>
              <a:rPr lang="en-US" sz="2800" dirty="0" smtClean="0"/>
              <a:t> incorrect usage of the apostrophe.</a:t>
            </a:r>
          </a:p>
          <a:p>
            <a:pPr fontAlgn="auto">
              <a:spcAft>
                <a:spcPts val="0"/>
              </a:spcAft>
              <a:buFont typeface="Wingdings" pitchFamily="2" charset="2"/>
              <a:buNone/>
              <a:defRPr/>
            </a:pPr>
            <a:r>
              <a:rPr lang="en-US" sz="2800" dirty="0" smtClean="0"/>
              <a:t>This error is the </a:t>
            </a:r>
            <a:r>
              <a:rPr lang="en-US" sz="2800" b="1" dirty="0" smtClean="0"/>
              <a:t>most glaring mistake</a:t>
            </a:r>
            <a:r>
              <a:rPr lang="en-US" sz="2800" dirty="0" smtClean="0"/>
              <a:t> a writer can make.</a:t>
            </a:r>
          </a:p>
          <a:p>
            <a:pPr fontAlgn="auto">
              <a:spcAft>
                <a:spcPts val="0"/>
              </a:spcAft>
              <a:buFont typeface="Wingdings" pitchFamily="2" charset="2"/>
              <a:buNone/>
              <a:defRPr/>
            </a:pPr>
            <a:r>
              <a:rPr lang="en-US" sz="2800" dirty="0" smtClean="0"/>
              <a:t>It shows a great immaturity by a writer.</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chemeClr val="tx1">
                    <a:alpha val="90000"/>
                  </a:schemeClr>
                </a:solidFill>
              </a:rPr>
              <a:t>What do these Structures Mean?  </a:t>
            </a:r>
            <a:endParaRPr lang="en-US" dirty="0">
              <a:solidFill>
                <a:schemeClr val="tx1">
                  <a:alpha val="90000"/>
                </a:schemeClr>
              </a:solidFill>
            </a:endParaRPr>
          </a:p>
        </p:txBody>
      </p:sp>
      <p:sp>
        <p:nvSpPr>
          <p:cNvPr id="32770" name="Content Placeholder 2"/>
          <p:cNvSpPr>
            <a:spLocks noGrp="1"/>
          </p:cNvSpPr>
          <p:nvPr>
            <p:ph idx="1"/>
          </p:nvPr>
        </p:nvSpPr>
        <p:spPr/>
        <p:txBody>
          <a:bodyPr/>
          <a:lstStyle/>
          <a:p>
            <a:pPr marL="457200" indent="-457200">
              <a:buFont typeface="Wingdings" pitchFamily="2" charset="2"/>
              <a:buAutoNum type="arabicParenR"/>
            </a:pPr>
            <a:r>
              <a:rPr lang="en-US" dirty="0" smtClean="0"/>
              <a:t>Giant Kid’s Playground</a:t>
            </a:r>
          </a:p>
          <a:p>
            <a:pPr marL="457200" indent="-457200">
              <a:buFont typeface="Wingdings" pitchFamily="2" charset="2"/>
              <a:buAutoNum type="arabicParenR"/>
            </a:pPr>
            <a:r>
              <a:rPr lang="en-US" dirty="0" smtClean="0"/>
              <a:t>Pant’s altered</a:t>
            </a:r>
          </a:p>
          <a:p>
            <a:pPr marL="457200" indent="-457200">
              <a:buFont typeface="Wingdings" pitchFamily="2" charset="2"/>
              <a:buAutoNum type="arabicParenR"/>
            </a:pPr>
            <a:r>
              <a:rPr lang="en-US" dirty="0" smtClean="0"/>
              <a:t>Next week: Nouns and Apostrophe’s</a:t>
            </a:r>
          </a:p>
          <a:p>
            <a:pPr marL="857250" lvl="1" indent="-457200">
              <a:buFont typeface="Wingdings" pitchFamily="2" charset="2"/>
              <a:buNone/>
            </a:pPr>
            <a:r>
              <a:rPr lang="en-US" dirty="0" smtClean="0"/>
              <a:t>(BBC’s website advertising a grammar site for children!)</a:t>
            </a:r>
          </a:p>
          <a:p>
            <a:pPr marL="457200" indent="-457200">
              <a:buFont typeface="Wingdings" pitchFamily="2" charset="2"/>
              <a:buAutoNum type="arabicParenR"/>
            </a:pPr>
            <a:r>
              <a:rPr lang="en-US" dirty="0" smtClean="0"/>
              <a:t>Pupil’s Entrance</a:t>
            </a:r>
          </a:p>
          <a:p>
            <a:pPr marL="457200" indent="-457200">
              <a:buFont typeface="Wingdings" pitchFamily="2" charset="2"/>
              <a:buAutoNum type="arabicParenR"/>
            </a:pPr>
            <a:r>
              <a:rPr lang="en-US" dirty="0" smtClean="0"/>
              <a:t>Adult Learner’s Week</a:t>
            </a:r>
          </a:p>
          <a:p>
            <a:pPr marL="457200" indent="-457200">
              <a:buFont typeface="Wingdings" pitchFamily="2" charset="2"/>
              <a:buAutoNum type="arabicParenR"/>
            </a:pPr>
            <a:r>
              <a:rPr lang="en-US" dirty="0" smtClean="0"/>
              <a:t>Bobs’ Motors</a:t>
            </a:r>
          </a:p>
          <a:p>
            <a:pPr marL="457200" indent="-457200">
              <a:buFont typeface="Wingdings" pitchFamily="2" charset="2"/>
              <a:buNone/>
            </a:pPr>
            <a:endParaRPr lang="en-US" dirty="0" smtClean="0"/>
          </a:p>
          <a:p>
            <a:pPr marL="857250" lvl="1" indent="-457200">
              <a:buFont typeface="Wingdings" pitchFamily="2" charset="2"/>
              <a:buNone/>
            </a:pPr>
            <a:endParaRPr lang="en-US"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animEffect transition="in" filter="blinds(horizontal)">
                                      <p:cBhvr>
                                        <p:cTn id="7" dur="500"/>
                                        <p:tgtEl>
                                          <p:spTgt spid="3277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2770">
                                            <p:txEl>
                                              <p:pRg st="1" end="1"/>
                                            </p:txEl>
                                          </p:spTgt>
                                        </p:tgtEl>
                                        <p:attrNameLst>
                                          <p:attrName>style.visibility</p:attrName>
                                        </p:attrNameLst>
                                      </p:cBhvr>
                                      <p:to>
                                        <p:strVal val="visible"/>
                                      </p:to>
                                    </p:set>
                                    <p:animEffect transition="in" filter="blinds(horizontal)">
                                      <p:cBhvr>
                                        <p:cTn id="12" dur="500"/>
                                        <p:tgtEl>
                                          <p:spTgt spid="3277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2770">
                                            <p:txEl>
                                              <p:pRg st="2" end="2"/>
                                            </p:txEl>
                                          </p:spTgt>
                                        </p:tgtEl>
                                        <p:attrNameLst>
                                          <p:attrName>style.visibility</p:attrName>
                                        </p:attrNameLst>
                                      </p:cBhvr>
                                      <p:to>
                                        <p:strVal val="visible"/>
                                      </p:to>
                                    </p:set>
                                    <p:animEffect transition="in" filter="blinds(horizontal)">
                                      <p:cBhvr>
                                        <p:cTn id="17" dur="500"/>
                                        <p:tgtEl>
                                          <p:spTgt spid="32770">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2770">
                                            <p:txEl>
                                              <p:pRg st="3" end="3"/>
                                            </p:txEl>
                                          </p:spTgt>
                                        </p:tgtEl>
                                        <p:attrNameLst>
                                          <p:attrName>style.visibility</p:attrName>
                                        </p:attrNameLst>
                                      </p:cBhvr>
                                      <p:to>
                                        <p:strVal val="visible"/>
                                      </p:to>
                                    </p:set>
                                    <p:animEffect transition="in" filter="blinds(horizontal)">
                                      <p:cBhvr>
                                        <p:cTn id="20" dur="500"/>
                                        <p:tgtEl>
                                          <p:spTgt spid="32770">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2770">
                                            <p:txEl>
                                              <p:pRg st="4" end="4"/>
                                            </p:txEl>
                                          </p:spTgt>
                                        </p:tgtEl>
                                        <p:attrNameLst>
                                          <p:attrName>style.visibility</p:attrName>
                                        </p:attrNameLst>
                                      </p:cBhvr>
                                      <p:to>
                                        <p:strVal val="visible"/>
                                      </p:to>
                                    </p:set>
                                    <p:animEffect transition="in" filter="blinds(horizontal)">
                                      <p:cBhvr>
                                        <p:cTn id="25" dur="500"/>
                                        <p:tgtEl>
                                          <p:spTgt spid="32770">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32770">
                                            <p:txEl>
                                              <p:pRg st="5" end="5"/>
                                            </p:txEl>
                                          </p:spTgt>
                                        </p:tgtEl>
                                        <p:attrNameLst>
                                          <p:attrName>style.visibility</p:attrName>
                                        </p:attrNameLst>
                                      </p:cBhvr>
                                      <p:to>
                                        <p:strVal val="visible"/>
                                      </p:to>
                                    </p:set>
                                    <p:animEffect transition="in" filter="blinds(horizontal)">
                                      <p:cBhvr>
                                        <p:cTn id="30" dur="500"/>
                                        <p:tgtEl>
                                          <p:spTgt spid="32770">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2770">
                                            <p:txEl>
                                              <p:pRg st="6" end="6"/>
                                            </p:txEl>
                                          </p:spTgt>
                                        </p:tgtEl>
                                        <p:attrNameLst>
                                          <p:attrName>style.visibility</p:attrName>
                                        </p:attrNameLst>
                                      </p:cBhvr>
                                      <p:to>
                                        <p:strVal val="visible"/>
                                      </p:to>
                                    </p:set>
                                    <p:animEffect transition="in" filter="blinds(horizontal)">
                                      <p:cBhvr>
                                        <p:cTn id="35" dur="500"/>
                                        <p:tgtEl>
                                          <p:spTgt spid="3277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alpha val="90000"/>
                  </a:schemeClr>
                </a:solidFill>
              </a:rPr>
              <a:t>More!</a:t>
            </a:r>
            <a:endParaRPr lang="en-US" dirty="0">
              <a:solidFill>
                <a:schemeClr val="tx1">
                  <a:alpha val="90000"/>
                </a:schemeClr>
              </a:solidFill>
            </a:endParaRPr>
          </a:p>
        </p:txBody>
      </p:sp>
      <p:sp>
        <p:nvSpPr>
          <p:cNvPr id="33794" name="Content Placeholder 2"/>
          <p:cNvSpPr>
            <a:spLocks noGrp="1"/>
          </p:cNvSpPr>
          <p:nvPr>
            <p:ph idx="1"/>
          </p:nvPr>
        </p:nvSpPr>
        <p:spPr/>
        <p:txBody>
          <a:bodyPr/>
          <a:lstStyle/>
          <a:p>
            <a:pPr marL="457200" indent="-457200">
              <a:buFont typeface="Wingdings" pitchFamily="2" charset="2"/>
              <a:buAutoNum type="arabicParenR" startAt="7"/>
            </a:pPr>
            <a:r>
              <a:rPr lang="en-US" dirty="0" err="1" smtClean="0"/>
              <a:t>Mens</a:t>
            </a:r>
            <a:r>
              <a:rPr lang="en-US" dirty="0" smtClean="0"/>
              <a:t> Toilets</a:t>
            </a:r>
          </a:p>
          <a:p>
            <a:pPr marL="457200" indent="-457200">
              <a:buFont typeface="Wingdings" pitchFamily="2" charset="2"/>
              <a:buAutoNum type="arabicParenR" startAt="7"/>
            </a:pPr>
            <a:r>
              <a:rPr lang="en-US" dirty="0" smtClean="0"/>
              <a:t>Citizens Advice Bureau</a:t>
            </a:r>
          </a:p>
          <a:p>
            <a:pPr marL="457200" indent="-457200">
              <a:buFont typeface="Wingdings" pitchFamily="2" charset="2"/>
              <a:buAutoNum type="arabicParenR" startAt="7"/>
            </a:pPr>
            <a:r>
              <a:rPr lang="en-US" dirty="0" smtClean="0"/>
              <a:t>Cyclist’s Only</a:t>
            </a:r>
          </a:p>
          <a:p>
            <a:pPr marL="457200" indent="-457200">
              <a:buFont typeface="Wingdings" pitchFamily="2" charset="2"/>
              <a:buNone/>
            </a:pPr>
            <a:endParaRPr lang="en-US"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animEffect transition="in" filter="blinds(horizontal)">
                                      <p:cBhvr>
                                        <p:cTn id="7" dur="500"/>
                                        <p:tgtEl>
                                          <p:spTgt spid="337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3794">
                                            <p:txEl>
                                              <p:pRg st="1" end="1"/>
                                            </p:txEl>
                                          </p:spTgt>
                                        </p:tgtEl>
                                        <p:attrNameLst>
                                          <p:attrName>style.visibility</p:attrName>
                                        </p:attrNameLst>
                                      </p:cBhvr>
                                      <p:to>
                                        <p:strVal val="visible"/>
                                      </p:to>
                                    </p:set>
                                    <p:animEffect transition="in" filter="blinds(horizontal)">
                                      <p:cBhvr>
                                        <p:cTn id="12" dur="500"/>
                                        <p:tgtEl>
                                          <p:spTgt spid="3379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3794">
                                            <p:txEl>
                                              <p:pRg st="2" end="2"/>
                                            </p:txEl>
                                          </p:spTgt>
                                        </p:tgtEl>
                                        <p:attrNameLst>
                                          <p:attrName>style.visibility</p:attrName>
                                        </p:attrNameLst>
                                      </p:cBhvr>
                                      <p:to>
                                        <p:strVal val="visible"/>
                                      </p:to>
                                    </p:set>
                                    <p:animEffect transition="in" filter="blinds(horizontal)">
                                      <p:cBhvr>
                                        <p:cTn id="17" dur="500"/>
                                        <p:tgtEl>
                                          <p:spTgt spid="3379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alpha val="90000"/>
                  </a:schemeClr>
                </a:solidFill>
              </a:rPr>
              <a:t>More Silliness..</a:t>
            </a:r>
            <a:endParaRPr lang="en-US" dirty="0">
              <a:solidFill>
                <a:schemeClr val="tx1">
                  <a:alpha val="90000"/>
                </a:schemeClr>
              </a:solidFill>
            </a:endParaRP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People knew they needed an apostrophe, but didn’t know where!</a:t>
            </a:r>
          </a:p>
          <a:p>
            <a:pPr fontAlgn="auto">
              <a:spcAft>
                <a:spcPts val="0"/>
              </a:spcAft>
              <a:defRPr/>
            </a:pPr>
            <a:endParaRPr lang="en-US" dirty="0" smtClean="0"/>
          </a:p>
          <a:p>
            <a:pPr marL="457200" indent="-457200" fontAlgn="auto">
              <a:spcAft>
                <a:spcPts val="0"/>
              </a:spcAft>
              <a:buFont typeface="Wingdings" pitchFamily="2" charset="2"/>
              <a:buAutoNum type="arabicParenR"/>
              <a:defRPr/>
            </a:pPr>
            <a:r>
              <a:rPr lang="en-US" dirty="0" err="1" smtClean="0"/>
              <a:t>Ladie’s</a:t>
            </a:r>
            <a:r>
              <a:rPr lang="en-US" dirty="0" smtClean="0"/>
              <a:t> hairdresser</a:t>
            </a:r>
          </a:p>
          <a:p>
            <a:pPr marL="457200" indent="-457200" fontAlgn="auto">
              <a:spcAft>
                <a:spcPts val="0"/>
              </a:spcAft>
              <a:buFont typeface="Wingdings" pitchFamily="2" charset="2"/>
              <a:buAutoNum type="arabicParenR"/>
              <a:defRPr/>
            </a:pPr>
            <a:r>
              <a:rPr lang="en-US" dirty="0" err="1" smtClean="0"/>
              <a:t>Mens</a:t>
            </a:r>
            <a:r>
              <a:rPr lang="en-US" dirty="0" smtClean="0"/>
              <a:t> coat’s</a:t>
            </a:r>
          </a:p>
          <a:p>
            <a:pPr marL="457200" indent="-457200" fontAlgn="auto">
              <a:spcAft>
                <a:spcPts val="0"/>
              </a:spcAft>
              <a:buFont typeface="Wingdings" pitchFamily="2" charset="2"/>
              <a:buAutoNum type="arabicParenR"/>
              <a:defRPr/>
            </a:pPr>
            <a:r>
              <a:rPr lang="en-US" dirty="0" err="1" smtClean="0"/>
              <a:t>Childrens</a:t>
            </a:r>
            <a:r>
              <a:rPr lang="en-US" dirty="0" smtClean="0"/>
              <a:t>’ education</a:t>
            </a:r>
          </a:p>
          <a:p>
            <a:pPr marL="457200" indent="-457200" fontAlgn="auto">
              <a:spcAft>
                <a:spcPts val="0"/>
              </a:spcAft>
              <a:buFont typeface="Wingdings" pitchFamily="2" charset="2"/>
              <a:buNone/>
              <a:defRPr/>
            </a:pPr>
            <a:r>
              <a:rPr lang="en-US" dirty="0" smtClean="0"/>
              <a:t>	</a:t>
            </a:r>
            <a:r>
              <a:rPr lang="en-US" sz="1700" dirty="0" smtClean="0"/>
              <a:t>(In a letter from the head of education at the National Union of Teachers)</a:t>
            </a:r>
          </a:p>
          <a:p>
            <a:pPr marL="457200" indent="-457200" fontAlgn="auto">
              <a:spcAft>
                <a:spcPts val="0"/>
              </a:spcAft>
              <a:buFont typeface="Wingdings" pitchFamily="2" charset="2"/>
              <a:buNone/>
              <a:defRPr/>
            </a:pPr>
            <a:r>
              <a:rPr lang="en-US" dirty="0" smtClean="0"/>
              <a:t>4)    </a:t>
            </a:r>
            <a:r>
              <a:rPr lang="en-US" dirty="0" err="1" smtClean="0"/>
              <a:t>Freds</a:t>
            </a:r>
            <a:r>
              <a:rPr lang="en-US" dirty="0" smtClean="0"/>
              <a:t>’ Restaurant</a:t>
            </a:r>
          </a:p>
          <a:p>
            <a:pPr marL="457200" indent="-457200" fontAlgn="auto">
              <a:spcAft>
                <a:spcPts val="0"/>
              </a:spcAft>
              <a:buFont typeface="Wingdings" pitchFamily="2" charset="2"/>
              <a:buNone/>
              <a:defRPr/>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alpha val="90000"/>
                  </a:schemeClr>
                </a:solidFill>
              </a:rPr>
              <a:t>Plain Illiteracy…</a:t>
            </a:r>
            <a:endParaRPr lang="en-US" dirty="0">
              <a:solidFill>
                <a:schemeClr val="tx1">
                  <a:alpha val="90000"/>
                </a:schemeClr>
              </a:solidFill>
            </a:endParaRPr>
          </a:p>
        </p:txBody>
      </p:sp>
      <p:sp>
        <p:nvSpPr>
          <p:cNvPr id="35842" name="Content Placeholder 2"/>
          <p:cNvSpPr>
            <a:spLocks noGrp="1"/>
          </p:cNvSpPr>
          <p:nvPr>
            <p:ph idx="1"/>
          </p:nvPr>
        </p:nvSpPr>
        <p:spPr/>
        <p:txBody>
          <a:bodyPr/>
          <a:lstStyle/>
          <a:p>
            <a:r>
              <a:rPr lang="en-US" smtClean="0"/>
              <a:t>Hot Dogs: A Meal in Its’ Self</a:t>
            </a:r>
          </a:p>
          <a:p>
            <a:r>
              <a:rPr lang="en-US" smtClean="0"/>
              <a:t>Recruitment at it’s best</a:t>
            </a:r>
          </a:p>
          <a:p>
            <a:r>
              <a:rPr lang="en-US" smtClean="0"/>
              <a:t>….to welcome you to the British Library, it’s services and catalogs</a:t>
            </a:r>
          </a:p>
          <a:p>
            <a:r>
              <a:rPr lang="en-US" smtClean="0"/>
              <a:t>Your 21 today! (On a birthday card)</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alpha val="90000"/>
                  </a:schemeClr>
                </a:solidFill>
              </a:rPr>
              <a:t>A Note from Our Sponsor</a:t>
            </a:r>
            <a:endParaRPr lang="en-US" dirty="0">
              <a:solidFill>
                <a:schemeClr val="tx1">
                  <a:alpha val="90000"/>
                </a:schemeClr>
              </a:solidFill>
            </a:endParaRPr>
          </a:p>
        </p:txBody>
      </p:sp>
      <p:sp>
        <p:nvSpPr>
          <p:cNvPr id="36866" name="Content Placeholder 2"/>
          <p:cNvSpPr>
            <a:spLocks noGrp="1"/>
          </p:cNvSpPr>
          <p:nvPr>
            <p:ph idx="1"/>
          </p:nvPr>
        </p:nvSpPr>
        <p:spPr/>
        <p:txBody>
          <a:bodyPr/>
          <a:lstStyle/>
          <a:p>
            <a:pPr>
              <a:buFont typeface="Wingdings" pitchFamily="2" charset="2"/>
              <a:buNone/>
            </a:pPr>
            <a:r>
              <a:rPr lang="en-US" dirty="0" smtClean="0"/>
              <a:t>“It would be nice if one day the number of apostrophes properly placed in </a:t>
            </a:r>
            <a:r>
              <a:rPr lang="en-US" i="1" dirty="0" smtClean="0"/>
              <a:t>it’s</a:t>
            </a:r>
            <a:r>
              <a:rPr lang="en-US" dirty="0" smtClean="0"/>
              <a:t> equaled exactly the number of apostrophes properly omitted from </a:t>
            </a:r>
            <a:r>
              <a:rPr lang="en-US" i="1" dirty="0" smtClean="0"/>
              <a:t>its</a:t>
            </a:r>
            <a:r>
              <a:rPr lang="en-US" dirty="0" smtClean="0"/>
              <a:t>, instead of the other way around.  In the meantime, what can be done by those of us sickened by the state of apostrophe abuse?  First, we must refute the label “dinosaurs” (I really hate that).  And second, we must take up arms.  Here are the weapons required in the apostrophe wars (stop when you feel uncomfortable):</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solidFill>
                <a:schemeClr val="tx1">
                  <a:alpha val="90000"/>
                </a:schemeClr>
              </a:solidFill>
            </a:endParaRPr>
          </a:p>
        </p:txBody>
      </p:sp>
      <p:sp>
        <p:nvSpPr>
          <p:cNvPr id="3" name="Content Placeholder 2"/>
          <p:cNvSpPr>
            <a:spLocks noGrp="1"/>
          </p:cNvSpPr>
          <p:nvPr>
            <p:ph idx="1"/>
          </p:nvPr>
        </p:nvSpPr>
        <p:spPr/>
        <p:txBody>
          <a:bodyPr rtlCol="0">
            <a:normAutofit lnSpcReduction="10000"/>
          </a:bodyPr>
          <a:lstStyle/>
          <a:p>
            <a:pPr fontAlgn="auto">
              <a:spcAft>
                <a:spcPts val="0"/>
              </a:spcAft>
              <a:defRPr/>
            </a:pPr>
            <a:r>
              <a:rPr lang="en-US" dirty="0" smtClean="0"/>
              <a:t>Correction fluid</a:t>
            </a:r>
          </a:p>
          <a:p>
            <a:pPr fontAlgn="auto">
              <a:spcAft>
                <a:spcPts val="0"/>
              </a:spcAft>
              <a:defRPr/>
            </a:pPr>
            <a:r>
              <a:rPr lang="en-US" dirty="0" smtClean="0"/>
              <a:t>Big pens</a:t>
            </a:r>
          </a:p>
          <a:p>
            <a:pPr fontAlgn="auto">
              <a:spcAft>
                <a:spcPts val="0"/>
              </a:spcAft>
              <a:defRPr/>
            </a:pPr>
            <a:r>
              <a:rPr lang="en-US" dirty="0" smtClean="0"/>
              <a:t>Stickers cut in a variety of sizes (for sticking over unwanted apostrophes)</a:t>
            </a:r>
          </a:p>
          <a:p>
            <a:pPr fontAlgn="auto">
              <a:spcAft>
                <a:spcPts val="0"/>
              </a:spcAft>
              <a:defRPr/>
            </a:pPr>
            <a:r>
              <a:rPr lang="en-US" dirty="0" smtClean="0"/>
              <a:t>Pail of paint with big brush</a:t>
            </a:r>
          </a:p>
          <a:p>
            <a:pPr fontAlgn="auto">
              <a:spcAft>
                <a:spcPts val="0"/>
              </a:spcAft>
              <a:defRPr/>
            </a:pPr>
            <a:r>
              <a:rPr lang="en-US" dirty="0" smtClean="0"/>
              <a:t>Guerilla-style clothing</a:t>
            </a:r>
          </a:p>
          <a:p>
            <a:pPr fontAlgn="auto">
              <a:spcAft>
                <a:spcPts val="0"/>
              </a:spcAft>
              <a:defRPr/>
            </a:pPr>
            <a:r>
              <a:rPr lang="en-US" dirty="0" smtClean="0"/>
              <a:t>Strong medication for personality disorder</a:t>
            </a:r>
          </a:p>
          <a:p>
            <a:pPr fontAlgn="auto">
              <a:spcAft>
                <a:spcPts val="0"/>
              </a:spcAft>
              <a:defRPr/>
            </a:pPr>
            <a:r>
              <a:rPr lang="en-US" dirty="0" smtClean="0"/>
              <a:t>Bullhorn</a:t>
            </a:r>
          </a:p>
          <a:p>
            <a:pPr fontAlgn="auto">
              <a:spcAft>
                <a:spcPts val="0"/>
              </a:spcAft>
              <a:defRPr/>
            </a:pPr>
            <a:r>
              <a:rPr lang="en-US" dirty="0" smtClean="0"/>
              <a:t>Gun”			-Lynn Truss, </a:t>
            </a:r>
            <a:r>
              <a:rPr lang="en-US" i="1" dirty="0" smtClean="0"/>
              <a:t>Eats, Shoots </a:t>
            </a:r>
            <a:r>
              <a:rPr lang="en-US" i="1" smtClean="0"/>
              <a:t>and 				  Leaves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does it matter?</a:t>
            </a:r>
            <a:endParaRPr lang="en-US" dirty="0"/>
          </a:p>
        </p:txBody>
      </p:sp>
      <p:sp>
        <p:nvSpPr>
          <p:cNvPr id="3" name="Content Placeholder 2"/>
          <p:cNvSpPr>
            <a:spLocks noGrp="1"/>
          </p:cNvSpPr>
          <p:nvPr>
            <p:ph idx="1"/>
          </p:nvPr>
        </p:nvSpPr>
        <p:spPr/>
        <p:txBody>
          <a:bodyPr/>
          <a:lstStyle/>
          <a:p>
            <a:r>
              <a:rPr lang="en-US" dirty="0" smtClean="0"/>
              <a:t>Apostrophes provide clarification of both contractions and possessive situations.</a:t>
            </a:r>
          </a:p>
          <a:p>
            <a:endParaRPr lang="en-US" dirty="0"/>
          </a:p>
          <a:p>
            <a:r>
              <a:rPr lang="en-US" dirty="0" smtClean="0"/>
              <a:t>Without them, possessive situations can be exceptionally confusing to the reader.</a:t>
            </a:r>
          </a:p>
          <a:p>
            <a:endParaRPr lang="en-US" dirty="0"/>
          </a:p>
          <a:p>
            <a:endParaRPr lang="en-US" dirty="0"/>
          </a:p>
        </p:txBody>
      </p:sp>
    </p:spTree>
    <p:extLst>
      <p:ext uri="{BB962C8B-B14F-4D97-AF65-F5344CB8AC3E}">
        <p14:creationId xmlns:p14="http://schemas.microsoft.com/office/powerpoint/2010/main" val="989834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I </a:t>
            </a:r>
            <a:r>
              <a:rPr lang="en-US" dirty="0"/>
              <a:t>u</a:t>
            </a:r>
            <a:r>
              <a:rPr lang="en-US" dirty="0" smtClean="0"/>
              <a:t>se it?</a:t>
            </a:r>
            <a:endParaRPr lang="en-US" dirty="0"/>
          </a:p>
        </p:txBody>
      </p:sp>
      <p:sp>
        <p:nvSpPr>
          <p:cNvPr id="3" name="Content Placeholder 2"/>
          <p:cNvSpPr>
            <a:spLocks noGrp="1"/>
          </p:cNvSpPr>
          <p:nvPr>
            <p:ph idx="1"/>
          </p:nvPr>
        </p:nvSpPr>
        <p:spPr/>
        <p:txBody>
          <a:bodyPr/>
          <a:lstStyle/>
          <a:p>
            <a:r>
              <a:rPr lang="en-US" dirty="0" smtClean="0"/>
              <a:t>Watch on…</a:t>
            </a:r>
            <a:endParaRPr lang="en-US" dirty="0"/>
          </a:p>
        </p:txBody>
      </p:sp>
    </p:spTree>
    <p:extLst>
      <p:ext uri="{BB962C8B-B14F-4D97-AF65-F5344CB8AC3E}">
        <p14:creationId xmlns:p14="http://schemas.microsoft.com/office/powerpoint/2010/main" val="3271205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alpha val="90000"/>
                  </a:schemeClr>
                </a:solidFill>
              </a:rPr>
              <a:t>Ancient Meaning</a:t>
            </a:r>
            <a:endParaRPr lang="en-US" dirty="0">
              <a:solidFill>
                <a:schemeClr val="tx1">
                  <a:alpha val="90000"/>
                </a:schemeClr>
              </a:solidFill>
            </a:endParaRPr>
          </a:p>
        </p:txBody>
      </p:sp>
      <p:sp>
        <p:nvSpPr>
          <p:cNvPr id="3" name="Content Placeholder 2"/>
          <p:cNvSpPr>
            <a:spLocks noGrp="1"/>
          </p:cNvSpPr>
          <p:nvPr>
            <p:ph idx="1"/>
          </p:nvPr>
        </p:nvSpPr>
        <p:spPr/>
        <p:txBody>
          <a:bodyPr/>
          <a:lstStyle/>
          <a:p>
            <a:r>
              <a:rPr lang="en-US" smtClean="0"/>
              <a:t>From the Greek meaning “turning away”</a:t>
            </a:r>
          </a:p>
          <a:p>
            <a:r>
              <a:rPr lang="en-US" smtClean="0"/>
              <a:t>“Omission”</a:t>
            </a:r>
          </a:p>
          <a:p>
            <a:pPr lvl="1"/>
            <a:r>
              <a:rPr lang="en-US" smtClean="0"/>
              <a:t>Taken out!</a:t>
            </a:r>
          </a:p>
          <a:p>
            <a:pPr lvl="1"/>
            <a:endParaRPr lang="en-US" smtClean="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alpha val="90000"/>
                  </a:schemeClr>
                </a:solidFill>
              </a:rPr>
              <a:t>Uses</a:t>
            </a:r>
            <a:endParaRPr lang="en-US" dirty="0">
              <a:solidFill>
                <a:schemeClr val="tx1">
                  <a:alpha val="90000"/>
                </a:schemeClr>
              </a:solidFill>
            </a:endParaRPr>
          </a:p>
        </p:txBody>
      </p:sp>
      <p:sp>
        <p:nvSpPr>
          <p:cNvPr id="3" name="Content Placeholder 2"/>
          <p:cNvSpPr>
            <a:spLocks noGrp="1"/>
          </p:cNvSpPr>
          <p:nvPr>
            <p:ph idx="1"/>
          </p:nvPr>
        </p:nvSpPr>
        <p:spPr/>
        <p:txBody>
          <a:bodyPr/>
          <a:lstStyle/>
          <a:p>
            <a:pPr marL="457200" indent="-457200">
              <a:buFont typeface="Wingdings" pitchFamily="2" charset="2"/>
              <a:buAutoNum type="arabicParenR"/>
            </a:pPr>
            <a:r>
              <a:rPr lang="en-US" sz="3200" smtClean="0"/>
              <a:t>To make contractions</a:t>
            </a:r>
          </a:p>
          <a:p>
            <a:pPr marL="457200" indent="-457200">
              <a:buFont typeface="Wingdings" pitchFamily="2" charset="2"/>
              <a:buAutoNum type="arabicParenR"/>
            </a:pPr>
            <a:r>
              <a:rPr lang="en-US" sz="3200" smtClean="0"/>
              <a:t>To create dialect</a:t>
            </a:r>
          </a:p>
          <a:p>
            <a:pPr marL="457200" indent="-457200">
              <a:buFont typeface="Wingdings" pitchFamily="2" charset="2"/>
              <a:buAutoNum type="arabicParenR"/>
            </a:pPr>
            <a:r>
              <a:rPr lang="en-US" sz="3200" smtClean="0"/>
              <a:t>To make nouns possessive </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alpha val="90000"/>
                  </a:schemeClr>
                </a:solidFill>
              </a:rPr>
              <a:t>1)  To Make Contractions</a:t>
            </a:r>
            <a:endParaRPr lang="en-US" dirty="0">
              <a:solidFill>
                <a:schemeClr val="tx1">
                  <a:alpha val="90000"/>
                </a:schemeClr>
              </a:solidFill>
            </a:endParaRPr>
          </a:p>
        </p:txBody>
      </p:sp>
      <p:sp>
        <p:nvSpPr>
          <p:cNvPr id="3" name="Content Placeholder 2"/>
          <p:cNvSpPr>
            <a:spLocks noGrp="1"/>
          </p:cNvSpPr>
          <p:nvPr>
            <p:ph idx="1"/>
          </p:nvPr>
        </p:nvSpPr>
        <p:spPr/>
        <p:txBody>
          <a:bodyPr/>
          <a:lstStyle/>
          <a:p>
            <a:r>
              <a:rPr lang="en-US" sz="2400" dirty="0" smtClean="0"/>
              <a:t>Did not = didn’t</a:t>
            </a:r>
          </a:p>
          <a:p>
            <a:r>
              <a:rPr lang="en-US" sz="2400" dirty="0" smtClean="0"/>
              <a:t>Cannot = can’t</a:t>
            </a:r>
          </a:p>
          <a:p>
            <a:r>
              <a:rPr lang="en-US" sz="2400" dirty="0" smtClean="0"/>
              <a:t>Would not = wouldn’t</a:t>
            </a:r>
          </a:p>
          <a:p>
            <a:r>
              <a:rPr lang="en-US" sz="2400" dirty="0" smtClean="0"/>
              <a:t>Am not = </a:t>
            </a:r>
            <a:r>
              <a:rPr lang="en-US" sz="2400" dirty="0" err="1" smtClean="0"/>
              <a:t>ain’t</a:t>
            </a:r>
            <a:endParaRPr lang="en-US" sz="2400" dirty="0" smtClean="0"/>
          </a:p>
          <a:p>
            <a:pPr lvl="1"/>
            <a:r>
              <a:rPr lang="en-US" sz="2400" dirty="0" smtClean="0"/>
              <a:t>While </a:t>
            </a:r>
            <a:r>
              <a:rPr lang="en-US" sz="2400" b="1" dirty="0" smtClean="0"/>
              <a:t>logical</a:t>
            </a:r>
            <a:r>
              <a:rPr lang="en-US" sz="2400" dirty="0" smtClean="0"/>
              <a:t>, this breaks the rules of Standard Formal English</a:t>
            </a:r>
          </a:p>
          <a:p>
            <a:pPr lvl="1"/>
            <a:endParaRPr lang="en-US" dirty="0" smtClean="0"/>
          </a:p>
          <a:p>
            <a:pPr lvl="1"/>
            <a:endParaRPr lang="en-US" sz="2400" dirty="0" smtClean="0"/>
          </a:p>
          <a:p>
            <a:r>
              <a:rPr lang="en-US" sz="2600" dirty="0" smtClean="0"/>
              <a:t>Girl is = Girl’s</a:t>
            </a:r>
            <a:endParaRPr lang="en-US" sz="2600" dirty="0" smtClean="0"/>
          </a:p>
          <a:p>
            <a:pPr lvl="1"/>
            <a:r>
              <a:rPr lang="en-US" sz="2400" dirty="0" smtClean="0"/>
              <a:t>The girl’s (girl is) going to win that race.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linds(horizontal)">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blinds(horizontal)">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blinds(horizontal)">
                                      <p:cBhvr>
                                        <p:cTn id="33" dur="500"/>
                                        <p:tgtEl>
                                          <p:spTgt spid="3">
                                            <p:txEl>
                                              <p:pRg st="7" end="7"/>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blinds(horizontal)">
                                      <p:cBhvr>
                                        <p:cTn id="3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alpha val="90000"/>
                  </a:schemeClr>
                </a:solidFill>
              </a:rPr>
              <a:t>2)  To Create Dialect</a:t>
            </a:r>
            <a:endParaRPr lang="en-US" dirty="0">
              <a:solidFill>
                <a:schemeClr val="tx1">
                  <a:alpha val="90000"/>
                </a:schemeClr>
              </a:solidFill>
            </a:endParaRPr>
          </a:p>
        </p:txBody>
      </p:sp>
      <p:sp>
        <p:nvSpPr>
          <p:cNvPr id="3" name="Content Placeholder 2"/>
          <p:cNvSpPr>
            <a:spLocks noGrp="1"/>
          </p:cNvSpPr>
          <p:nvPr>
            <p:ph idx="1"/>
          </p:nvPr>
        </p:nvSpPr>
        <p:spPr/>
        <p:txBody>
          <a:bodyPr rtlCol="0">
            <a:normAutofit lnSpcReduction="10000"/>
          </a:bodyPr>
          <a:lstStyle/>
          <a:p>
            <a:pPr fontAlgn="auto">
              <a:spcAft>
                <a:spcPts val="0"/>
              </a:spcAft>
              <a:defRPr/>
            </a:pPr>
            <a:r>
              <a:rPr lang="en-US" sz="2800" b="1" dirty="0" smtClean="0"/>
              <a:t>Dialect</a:t>
            </a:r>
          </a:p>
          <a:p>
            <a:pPr lvl="1" fontAlgn="auto">
              <a:spcAft>
                <a:spcPts val="0"/>
              </a:spcAft>
              <a:defRPr/>
            </a:pPr>
            <a:r>
              <a:rPr lang="en-US" sz="2800" dirty="0" smtClean="0"/>
              <a:t>A </a:t>
            </a:r>
            <a:r>
              <a:rPr lang="en-US" sz="2800" b="1" dirty="0" smtClean="0"/>
              <a:t>regional</a:t>
            </a:r>
            <a:r>
              <a:rPr lang="en-US" sz="2800" dirty="0" smtClean="0"/>
              <a:t> or </a:t>
            </a:r>
            <a:r>
              <a:rPr lang="en-US" sz="2800" b="1" dirty="0" smtClean="0"/>
              <a:t>social</a:t>
            </a:r>
            <a:r>
              <a:rPr lang="en-US" sz="2800" dirty="0" smtClean="0"/>
              <a:t> variety of a language distinguished by </a:t>
            </a:r>
            <a:r>
              <a:rPr lang="en-US" sz="2800" b="1" dirty="0" smtClean="0"/>
              <a:t>pronunciation</a:t>
            </a:r>
            <a:r>
              <a:rPr lang="en-US" sz="2800" dirty="0" smtClean="0"/>
              <a:t>, </a:t>
            </a:r>
            <a:r>
              <a:rPr lang="en-US" sz="2800" b="1" dirty="0" smtClean="0"/>
              <a:t>grammar</a:t>
            </a:r>
            <a:r>
              <a:rPr lang="en-US" sz="2800" dirty="0" smtClean="0"/>
              <a:t>, or </a:t>
            </a:r>
            <a:r>
              <a:rPr lang="en-US" sz="2800" b="1" dirty="0" smtClean="0"/>
              <a:t>vocabulary</a:t>
            </a:r>
          </a:p>
          <a:p>
            <a:pPr lvl="1" fontAlgn="auto">
              <a:spcAft>
                <a:spcPts val="0"/>
              </a:spcAft>
              <a:defRPr/>
            </a:pPr>
            <a:r>
              <a:rPr lang="en-US" sz="2800" dirty="0" smtClean="0"/>
              <a:t>A variety of speech differing from the standard literary language or speech pattern of the culture in which it exists</a:t>
            </a:r>
          </a:p>
          <a:p>
            <a:pPr lvl="1" fontAlgn="auto">
              <a:spcAft>
                <a:spcPts val="0"/>
              </a:spcAft>
              <a:defRPr/>
            </a:pPr>
            <a:r>
              <a:rPr lang="en-US" sz="2800" dirty="0" smtClean="0"/>
              <a:t>Dialect is NOT to be confused with an accent.  One can speak Standard English with an accent – that is NOT dialect.</a:t>
            </a: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ox(i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sz="4400" dirty="0" err="1" smtClean="0">
                <a:solidFill>
                  <a:schemeClr val="tx1">
                    <a:alpha val="90000"/>
                  </a:schemeClr>
                </a:solidFill>
              </a:rPr>
              <a:t>Ummm</a:t>
            </a:r>
            <a:r>
              <a:rPr lang="en-US" sz="4400" dirty="0" smtClean="0">
                <a:solidFill>
                  <a:schemeClr val="tx1">
                    <a:alpha val="90000"/>
                  </a:schemeClr>
                </a:solidFill>
              </a:rPr>
              <a:t>…what?</a:t>
            </a:r>
            <a:br>
              <a:rPr lang="en-US" sz="4400" dirty="0" smtClean="0">
                <a:solidFill>
                  <a:schemeClr val="tx1">
                    <a:alpha val="90000"/>
                  </a:schemeClr>
                </a:solidFill>
              </a:rPr>
            </a:br>
            <a:r>
              <a:rPr lang="en-US" sz="4400" dirty="0" smtClean="0">
                <a:solidFill>
                  <a:schemeClr val="tx1">
                    <a:alpha val="90000"/>
                  </a:schemeClr>
                </a:solidFill>
              </a:rPr>
              <a:t>Standard English……</a:t>
            </a:r>
            <a:endParaRPr lang="en-US" sz="4400" dirty="0">
              <a:solidFill>
                <a:schemeClr val="tx1">
                  <a:alpha val="90000"/>
                </a:schemeClr>
              </a:solidFill>
            </a:endParaRPr>
          </a:p>
        </p:txBody>
      </p:sp>
      <p:sp>
        <p:nvSpPr>
          <p:cNvPr id="3" name="Content Placeholder 2"/>
          <p:cNvSpPr>
            <a:spLocks noGrp="1"/>
          </p:cNvSpPr>
          <p:nvPr>
            <p:ph idx="1"/>
          </p:nvPr>
        </p:nvSpPr>
        <p:spPr>
          <a:xfrm>
            <a:off x="952500" y="1752600"/>
            <a:ext cx="7239000" cy="4038600"/>
          </a:xfrm>
        </p:spPr>
        <p:txBody>
          <a:bodyPr>
            <a:normAutofit/>
          </a:bodyPr>
          <a:lstStyle/>
          <a:p>
            <a:pPr>
              <a:lnSpc>
                <a:spcPct val="80000"/>
              </a:lnSpc>
            </a:pPr>
            <a:r>
              <a:rPr lang="en-US" smtClean="0"/>
              <a:t>Proper grammar</a:t>
            </a:r>
          </a:p>
          <a:p>
            <a:pPr lvl="2">
              <a:lnSpc>
                <a:spcPct val="80000"/>
              </a:lnSpc>
            </a:pPr>
            <a:r>
              <a:rPr lang="en-US" sz="1700" smtClean="0"/>
              <a:t>I am here.</a:t>
            </a:r>
          </a:p>
          <a:p>
            <a:pPr lvl="2">
              <a:lnSpc>
                <a:spcPct val="80000"/>
              </a:lnSpc>
            </a:pPr>
            <a:r>
              <a:rPr lang="en-US" sz="1700" smtClean="0"/>
              <a:t>Do not pay attention to that man behind the curtain.</a:t>
            </a:r>
          </a:p>
          <a:p>
            <a:pPr>
              <a:lnSpc>
                <a:spcPct val="80000"/>
              </a:lnSpc>
            </a:pPr>
            <a:r>
              <a:rPr lang="en-US" smtClean="0"/>
              <a:t>Proper pronunciation</a:t>
            </a:r>
          </a:p>
          <a:p>
            <a:pPr lvl="2">
              <a:lnSpc>
                <a:spcPct val="80000"/>
              </a:lnSpc>
            </a:pPr>
            <a:r>
              <a:rPr lang="en-US" sz="1700" smtClean="0"/>
              <a:t>I am getting ready (g in “getting”)</a:t>
            </a:r>
          </a:p>
          <a:p>
            <a:pPr lvl="2">
              <a:lnSpc>
                <a:spcPct val="80000"/>
              </a:lnSpc>
            </a:pPr>
            <a:r>
              <a:rPr lang="en-US" sz="1700" smtClean="0"/>
              <a:t>Yes, Sir.  (the er sound in “sir”)</a:t>
            </a:r>
          </a:p>
          <a:p>
            <a:pPr>
              <a:lnSpc>
                <a:spcPct val="80000"/>
              </a:lnSpc>
            </a:pPr>
            <a:r>
              <a:rPr lang="en-US" smtClean="0"/>
              <a:t>Proper vocabulary</a:t>
            </a:r>
          </a:p>
          <a:p>
            <a:pPr lvl="2">
              <a:lnSpc>
                <a:spcPct val="80000"/>
              </a:lnSpc>
            </a:pPr>
            <a:r>
              <a:rPr lang="en-US" sz="1700" smtClean="0"/>
              <a:t>Level of formality</a:t>
            </a:r>
          </a:p>
          <a:p>
            <a:pPr lvl="2">
              <a:lnSpc>
                <a:spcPct val="80000"/>
              </a:lnSpc>
            </a:pPr>
            <a:r>
              <a:rPr lang="en-US" sz="1700" smtClean="0"/>
              <a:t>Pop, soda, Coke</a:t>
            </a:r>
          </a:p>
          <a:p>
            <a:pPr lvl="2">
              <a:lnSpc>
                <a:spcPct val="80000"/>
              </a:lnSpc>
            </a:pPr>
            <a:endParaRPr lang="en-US" sz="1700" smtClean="0"/>
          </a:p>
          <a:p>
            <a:pPr lvl="1">
              <a:lnSpc>
                <a:spcPct val="80000"/>
              </a:lnSpc>
            </a:pPr>
            <a:endParaRPr lang="en-US" sz="1900" smtClean="0"/>
          </a:p>
          <a:p>
            <a:pPr lvl="1">
              <a:lnSpc>
                <a:spcPct val="80000"/>
              </a:lnSpc>
            </a:pPr>
            <a:endParaRPr lang="en-US" sz="2000" smtClean="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186</TotalTime>
  <Words>1144</Words>
  <Application>Microsoft Macintosh PowerPoint</Application>
  <PresentationFormat>On-screen Show (4:3)</PresentationFormat>
  <Paragraphs>177</Paragraphs>
  <Slides>29</Slides>
  <Notes>1</Notes>
  <HiddenSlides>10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Flow</vt:lpstr>
      <vt:lpstr>The Apostrophe</vt:lpstr>
      <vt:lpstr>What is it?</vt:lpstr>
      <vt:lpstr>Why does it matter?</vt:lpstr>
      <vt:lpstr>How do I use it?</vt:lpstr>
      <vt:lpstr>Ancient Meaning</vt:lpstr>
      <vt:lpstr>Uses</vt:lpstr>
      <vt:lpstr>1)  To Make Contractions</vt:lpstr>
      <vt:lpstr>2)  To Create Dialect</vt:lpstr>
      <vt:lpstr>Ummm…what? Standard English……</vt:lpstr>
      <vt:lpstr>PowerPoint Presentation</vt:lpstr>
      <vt:lpstr>Translate the Dialect into Standard English</vt:lpstr>
      <vt:lpstr>PowerPoint Presentation</vt:lpstr>
      <vt:lpstr>PowerPoint Presentation</vt:lpstr>
      <vt:lpstr>PowerPoint Presentation</vt:lpstr>
      <vt:lpstr>Note!!!</vt:lpstr>
      <vt:lpstr>2) To Make Nouns Possessive</vt:lpstr>
      <vt:lpstr>Singular Possessive</vt:lpstr>
      <vt:lpstr>Exception!!</vt:lpstr>
      <vt:lpstr>Possessive Plural Nouns </vt:lpstr>
      <vt:lpstr>Time or Quantity</vt:lpstr>
      <vt:lpstr>Special Cases</vt:lpstr>
      <vt:lpstr>More Special Cases</vt:lpstr>
      <vt:lpstr>Never…Never…Never…</vt:lpstr>
      <vt:lpstr>What do these Structures Mean?  </vt:lpstr>
      <vt:lpstr>More!</vt:lpstr>
      <vt:lpstr>More Silliness..</vt:lpstr>
      <vt:lpstr>Plain Illiteracy…</vt:lpstr>
      <vt:lpstr>A Note from Our Sponsor</vt:lpstr>
      <vt:lpstr>PowerPoint Presentation</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Apostrophe</dc:title>
  <dc:creator>ad12</dc:creator>
  <cp:lastModifiedBy>Chris Warner</cp:lastModifiedBy>
  <cp:revision>34</cp:revision>
  <dcterms:created xsi:type="dcterms:W3CDTF">2011-10-22T17:14:05Z</dcterms:created>
  <dcterms:modified xsi:type="dcterms:W3CDTF">2014-07-30T16:13:40Z</dcterms:modified>
</cp:coreProperties>
</file>